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5" r:id="rId3"/>
  </p:sldMasterIdLst>
  <p:notesMasterIdLst>
    <p:notesMasterId r:id="rId44"/>
  </p:notesMasterIdLst>
  <p:handoutMasterIdLst>
    <p:handoutMasterId r:id="rId45"/>
  </p:handoutMasterIdLst>
  <p:sldIdLst>
    <p:sldId id="257" r:id="rId4"/>
    <p:sldId id="274" r:id="rId5"/>
    <p:sldId id="326" r:id="rId6"/>
    <p:sldId id="298" r:id="rId7"/>
    <p:sldId id="304" r:id="rId8"/>
    <p:sldId id="305" r:id="rId9"/>
    <p:sldId id="306" r:id="rId10"/>
    <p:sldId id="307" r:id="rId11"/>
    <p:sldId id="308" r:id="rId12"/>
    <p:sldId id="309" r:id="rId13"/>
    <p:sldId id="310" r:id="rId14"/>
    <p:sldId id="311" r:id="rId15"/>
    <p:sldId id="327" r:id="rId16"/>
    <p:sldId id="312" r:id="rId17"/>
    <p:sldId id="313" r:id="rId18"/>
    <p:sldId id="328" r:id="rId19"/>
    <p:sldId id="314" r:id="rId20"/>
    <p:sldId id="315" r:id="rId21"/>
    <p:sldId id="329" r:id="rId22"/>
    <p:sldId id="316" r:id="rId23"/>
    <p:sldId id="317" r:id="rId24"/>
    <p:sldId id="330" r:id="rId25"/>
    <p:sldId id="318" r:id="rId26"/>
    <p:sldId id="319" r:id="rId27"/>
    <p:sldId id="331" r:id="rId28"/>
    <p:sldId id="290" r:id="rId29"/>
    <p:sldId id="291" r:id="rId30"/>
    <p:sldId id="292" r:id="rId31"/>
    <p:sldId id="299" r:id="rId32"/>
    <p:sldId id="300" r:id="rId33"/>
    <p:sldId id="301" r:id="rId34"/>
    <p:sldId id="302" r:id="rId35"/>
    <p:sldId id="303" r:id="rId36"/>
    <p:sldId id="335" r:id="rId37"/>
    <p:sldId id="332" r:id="rId38"/>
    <p:sldId id="333" r:id="rId39"/>
    <p:sldId id="320" r:id="rId40"/>
    <p:sldId id="334" r:id="rId41"/>
    <p:sldId id="321" r:id="rId42"/>
    <p:sldId id="322" r:id="rId43"/>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Calibri"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Calibri"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Calibri"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Calibri"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Calibri" pitchFamily="34" charset="0"/>
        <a:ea typeface="ＭＳ Ｐゴシック"/>
        <a:cs typeface="ＭＳ Ｐゴシック"/>
      </a:defRPr>
    </a:lvl5pPr>
    <a:lvl6pPr marL="2286000" algn="l" defTabSz="914400" rtl="0" eaLnBrk="1" latinLnBrk="0" hangingPunct="1">
      <a:defRPr kern="1200">
        <a:solidFill>
          <a:schemeClr val="tx1"/>
        </a:solidFill>
        <a:latin typeface="Calibri" pitchFamily="34" charset="0"/>
        <a:ea typeface="ＭＳ Ｐゴシック"/>
        <a:cs typeface="ＭＳ Ｐゴシック"/>
      </a:defRPr>
    </a:lvl6pPr>
    <a:lvl7pPr marL="2743200" algn="l" defTabSz="914400" rtl="0" eaLnBrk="1" latinLnBrk="0" hangingPunct="1">
      <a:defRPr kern="1200">
        <a:solidFill>
          <a:schemeClr val="tx1"/>
        </a:solidFill>
        <a:latin typeface="Calibri" pitchFamily="34" charset="0"/>
        <a:ea typeface="ＭＳ Ｐゴシック"/>
        <a:cs typeface="ＭＳ Ｐゴシック"/>
      </a:defRPr>
    </a:lvl7pPr>
    <a:lvl8pPr marL="3200400" algn="l" defTabSz="914400" rtl="0" eaLnBrk="1" latinLnBrk="0" hangingPunct="1">
      <a:defRPr kern="1200">
        <a:solidFill>
          <a:schemeClr val="tx1"/>
        </a:solidFill>
        <a:latin typeface="Calibri" pitchFamily="34" charset="0"/>
        <a:ea typeface="ＭＳ Ｐゴシック"/>
        <a:cs typeface="ＭＳ Ｐゴシック"/>
      </a:defRPr>
    </a:lvl8pPr>
    <a:lvl9pPr marL="3657600" algn="l" defTabSz="914400" rtl="0" eaLnBrk="1" latinLnBrk="0" hangingPunct="1">
      <a:defRPr kern="1200">
        <a:solidFill>
          <a:schemeClr val="tx1"/>
        </a:solidFill>
        <a:latin typeface="Calibri"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80" d="100"/>
          <a:sy n="80" d="100"/>
        </p:scale>
        <p:origin x="-88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01C4BF21-2912-4F78-BD22-22FB6E4651AB}" type="datetimeFigureOut">
              <a:rPr lang="it-IT"/>
              <a:pPr>
                <a:defRPr/>
              </a:pPr>
              <a:t>14/09/16</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3067BD2-7FA9-4570-9EC7-799EC88CDBD5}" type="slidenum">
              <a:rPr lang="it-IT"/>
              <a:pPr>
                <a:defRPr/>
              </a:pPr>
              <a:t>‹N›</a:t>
            </a:fld>
            <a:endParaRPr lang="it-IT"/>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0A7C746D-9B8E-4EA0-93A8-2A99459D4D8A}" type="datetimeFigureOut">
              <a:rPr lang="it-IT"/>
              <a:pPr>
                <a:defRPr/>
              </a:pPr>
              <a:t>14/09/16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CA6BE5B8-0A70-4333-AF64-AB4742222D5C}" type="slidenum">
              <a:rPr lang="it-IT"/>
              <a:pPr>
                <a:defRPr/>
              </a:pPr>
              <a:t>‹N›</a:t>
            </a:fld>
            <a:endParaRPr lang="it-IT"/>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egnaposto immagine diapositiva 1"/>
          <p:cNvSpPr>
            <a:spLocks noGrp="1" noRot="1" noChangeAspect="1"/>
          </p:cNvSpPr>
          <p:nvPr>
            <p:ph type="sldImg"/>
          </p:nvPr>
        </p:nvSpPr>
        <p:spPr bwMode="auto">
          <a:noFill/>
          <a:ln>
            <a:solidFill>
              <a:srgbClr val="000000"/>
            </a:solidFill>
            <a:miter lim="800000"/>
            <a:headEnd/>
            <a:tailEnd/>
          </a:ln>
        </p:spPr>
      </p:sp>
      <p:sp>
        <p:nvSpPr>
          <p:cNvPr id="23554"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ea typeface="ＭＳ Ｐゴシック"/>
              <a:cs typeface="ＭＳ Ｐゴシック"/>
            </a:endParaRPr>
          </a:p>
        </p:txBody>
      </p:sp>
      <p:sp>
        <p:nvSpPr>
          <p:cNvPr id="4" name="Segnaposto numero diapositiva 3"/>
          <p:cNvSpPr>
            <a:spLocks noGrp="1"/>
          </p:cNvSpPr>
          <p:nvPr>
            <p:ph type="sldNum" sz="quarter" idx="5"/>
          </p:nvPr>
        </p:nvSpPr>
        <p:spPr/>
        <p:txBody>
          <a:bodyPr/>
          <a:lstStyle/>
          <a:p>
            <a:pPr>
              <a:defRPr/>
            </a:pPr>
            <a:fld id="{3240549C-A08E-45FB-8C87-6577734EC1E1}" type="slidenum">
              <a:rPr lang="it-IT" smtClean="0"/>
              <a:pPr>
                <a:defRPr/>
              </a:pPr>
              <a:t>11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egnaposto immagine diapositiva 1"/>
          <p:cNvSpPr>
            <a:spLocks noGrp="1" noRot="1" noChangeAspect="1"/>
          </p:cNvSpPr>
          <p:nvPr>
            <p:ph type="sldImg"/>
          </p:nvPr>
        </p:nvSpPr>
        <p:spPr bwMode="auto">
          <a:noFill/>
          <a:ln>
            <a:solidFill>
              <a:srgbClr val="000000"/>
            </a:solidFill>
            <a:miter lim="800000"/>
            <a:headEnd/>
            <a:tailEnd/>
          </a:ln>
        </p:spPr>
      </p:sp>
      <p:sp>
        <p:nvSpPr>
          <p:cNvPr id="27650"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ea typeface="ＭＳ Ｐゴシック"/>
              <a:cs typeface="ＭＳ Ｐゴシック"/>
            </a:endParaRPr>
          </a:p>
        </p:txBody>
      </p:sp>
      <p:sp>
        <p:nvSpPr>
          <p:cNvPr id="4" name="Segnaposto numero diapositiva 3"/>
          <p:cNvSpPr>
            <a:spLocks noGrp="1"/>
          </p:cNvSpPr>
          <p:nvPr>
            <p:ph type="sldNum" sz="quarter" idx="5"/>
          </p:nvPr>
        </p:nvSpPr>
        <p:spPr/>
        <p:txBody>
          <a:bodyPr/>
          <a:lstStyle/>
          <a:p>
            <a:pPr>
              <a:defRPr/>
            </a:pPr>
            <a:fld id="{9BCA04F6-98E6-4A1A-9D31-89BA25F49A41}" type="slidenum">
              <a:rPr lang="it-IT" smtClean="0"/>
              <a:pPr>
                <a:defRPr/>
              </a:pPr>
              <a:t>14</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egnaposto immagine diapositiva 1"/>
          <p:cNvSpPr>
            <a:spLocks noGrp="1" noRot="1" noChangeAspect="1"/>
          </p:cNvSpPr>
          <p:nvPr>
            <p:ph type="sldImg"/>
          </p:nvPr>
        </p:nvSpPr>
        <p:spPr bwMode="auto">
          <a:noFill/>
          <a:ln>
            <a:solidFill>
              <a:srgbClr val="000000"/>
            </a:solidFill>
            <a:miter lim="800000"/>
            <a:headEnd/>
            <a:tailEnd/>
          </a:ln>
        </p:spPr>
      </p:sp>
      <p:sp>
        <p:nvSpPr>
          <p:cNvPr id="31746"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ea typeface="ＭＳ Ｐゴシック"/>
              <a:cs typeface="ＭＳ Ｐゴシック"/>
            </a:endParaRPr>
          </a:p>
        </p:txBody>
      </p:sp>
      <p:sp>
        <p:nvSpPr>
          <p:cNvPr id="4" name="Segnaposto numero diapositiva 3"/>
          <p:cNvSpPr>
            <a:spLocks noGrp="1"/>
          </p:cNvSpPr>
          <p:nvPr>
            <p:ph type="sldNum" sz="quarter" idx="5"/>
          </p:nvPr>
        </p:nvSpPr>
        <p:spPr/>
        <p:txBody>
          <a:bodyPr/>
          <a:lstStyle/>
          <a:p>
            <a:pPr>
              <a:defRPr/>
            </a:pPr>
            <a:fld id="{74924953-9B12-4B70-9A03-6A99F27C9658}" type="slidenum">
              <a:rPr lang="it-IT" smtClean="0"/>
              <a:pPr>
                <a:defRPr/>
              </a:pPr>
              <a:t>17</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egnaposto immagine diapositiva 1"/>
          <p:cNvSpPr>
            <a:spLocks noGrp="1" noRot="1" noChangeAspect="1"/>
          </p:cNvSpPr>
          <p:nvPr>
            <p:ph type="sldImg"/>
          </p:nvPr>
        </p:nvSpPr>
        <p:spPr bwMode="auto">
          <a:noFill/>
          <a:ln>
            <a:solidFill>
              <a:srgbClr val="000000"/>
            </a:solidFill>
            <a:miter lim="800000"/>
            <a:headEnd/>
            <a:tailEnd/>
          </a:ln>
        </p:spPr>
      </p:sp>
      <p:sp>
        <p:nvSpPr>
          <p:cNvPr id="35842"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ea typeface="ＭＳ Ｐゴシック"/>
              <a:cs typeface="ＭＳ Ｐゴシック"/>
            </a:endParaRPr>
          </a:p>
        </p:txBody>
      </p:sp>
      <p:sp>
        <p:nvSpPr>
          <p:cNvPr id="4" name="Segnaposto numero diapositiva 3"/>
          <p:cNvSpPr>
            <a:spLocks noGrp="1"/>
          </p:cNvSpPr>
          <p:nvPr>
            <p:ph type="sldNum" sz="quarter" idx="5"/>
          </p:nvPr>
        </p:nvSpPr>
        <p:spPr/>
        <p:txBody>
          <a:bodyPr/>
          <a:lstStyle/>
          <a:p>
            <a:pPr>
              <a:defRPr/>
            </a:pPr>
            <a:fld id="{C65716BB-436D-4440-9C04-9338D16BF73A}" type="slidenum">
              <a:rPr lang="it-IT" smtClean="0"/>
              <a:pPr>
                <a:defRPr/>
              </a:pPr>
              <a:t>20</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egnaposto immagine diapositiva 1"/>
          <p:cNvSpPr>
            <a:spLocks noGrp="1" noRot="1" noChangeAspect="1"/>
          </p:cNvSpPr>
          <p:nvPr>
            <p:ph type="sldImg"/>
          </p:nvPr>
        </p:nvSpPr>
        <p:spPr bwMode="auto">
          <a:noFill/>
          <a:ln>
            <a:solidFill>
              <a:srgbClr val="000000"/>
            </a:solidFill>
            <a:miter lim="800000"/>
            <a:headEnd/>
            <a:tailEnd/>
          </a:ln>
        </p:spPr>
      </p:sp>
      <p:sp>
        <p:nvSpPr>
          <p:cNvPr id="39938"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ea typeface="ＭＳ Ｐゴシック"/>
              <a:cs typeface="ＭＳ Ｐゴシック"/>
            </a:endParaRPr>
          </a:p>
        </p:txBody>
      </p:sp>
      <p:sp>
        <p:nvSpPr>
          <p:cNvPr id="4" name="Segnaposto numero diapositiva 3"/>
          <p:cNvSpPr>
            <a:spLocks noGrp="1"/>
          </p:cNvSpPr>
          <p:nvPr>
            <p:ph type="sldNum" sz="quarter" idx="5"/>
          </p:nvPr>
        </p:nvSpPr>
        <p:spPr/>
        <p:txBody>
          <a:bodyPr/>
          <a:lstStyle/>
          <a:p>
            <a:pPr>
              <a:defRPr/>
            </a:pPr>
            <a:fld id="{2722E8D6-E162-42D6-8499-AF562647BD58}" type="slidenum">
              <a:rPr lang="it-IT" smtClean="0"/>
              <a:pPr>
                <a:defRPr/>
              </a:pPr>
              <a:t>23</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tint val="75000"/>
                  </a:prstClr>
                </a:solidFill>
                <a:latin typeface="+mn-lt"/>
                <a:ea typeface="+mn-ea"/>
                <a:cs typeface="+mn-cs"/>
              </a:defRPr>
            </a:lvl1pPr>
          </a:lstStyle>
          <a:p>
            <a:pPr>
              <a:defRPr/>
            </a:pPr>
            <a:fld id="{47C90A6A-ABD6-44AA-AEF0-003B0A21AA4D}" type="datetime1">
              <a:rPr lang="it-IT"/>
              <a:pPr>
                <a:defRPr/>
              </a:pPr>
              <a:t>14/09/16</a:t>
            </a:fld>
            <a:endParaRPr lang="it-IT"/>
          </a:p>
        </p:txBody>
      </p:sp>
      <p:sp>
        <p:nvSpPr>
          <p:cNvPr id="3" name="Segnaposto piè di pagina 4"/>
          <p:cNvSpPr>
            <a:spLocks noGrp="1"/>
          </p:cNvSpPr>
          <p:nvPr>
            <p:ph type="ftr" sz="quarter" idx="11"/>
          </p:nvPr>
        </p:nvSpPr>
        <p:spPr/>
        <p:txBody>
          <a:bodyPr/>
          <a:lstStyle>
            <a:lvl1pPr>
              <a:defRPr>
                <a:solidFill>
                  <a:prstClr val="black">
                    <a:tint val="75000"/>
                  </a:prstClr>
                </a:solidFill>
              </a:defRPr>
            </a:lvl1pPr>
          </a:lstStyle>
          <a:p>
            <a:pPr>
              <a:defRPr/>
            </a:pPr>
            <a:r>
              <a:rPr lang="it-IT"/>
              <a:t>http://centridiricerca.unicatt.it/cedisma</a:t>
            </a:r>
          </a:p>
        </p:txBody>
      </p:sp>
      <p:sp>
        <p:nvSpPr>
          <p:cNvPr id="4" name="Segnaposto numero diapositiva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tint val="75000"/>
                  </a:prstClr>
                </a:solidFill>
                <a:latin typeface="+mn-lt"/>
                <a:ea typeface="+mn-ea"/>
                <a:cs typeface="+mn-cs"/>
              </a:defRPr>
            </a:lvl1pPr>
          </a:lstStyle>
          <a:p>
            <a:pPr>
              <a:defRPr/>
            </a:pPr>
            <a:fld id="{21DAFD69-3E36-4104-A280-E69D99C66AE8}"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piè di pagina 4"/>
          <p:cNvSpPr>
            <a:spLocks noGrp="1"/>
          </p:cNvSpPr>
          <p:nvPr>
            <p:ph type="ftr" sz="quarter" idx="10"/>
          </p:nvPr>
        </p:nvSpPr>
        <p:spPr/>
        <p:txBody>
          <a:bodyPr/>
          <a:lstStyle>
            <a:lvl1pPr>
              <a:defRPr>
                <a:solidFill>
                  <a:srgbClr val="0000FF"/>
                </a:solidFill>
                <a:ea typeface="+mn-ea"/>
                <a:cs typeface="+mn-cs"/>
              </a:defRPr>
            </a:lvl1pPr>
          </a:lstStyle>
          <a:p>
            <a:pPr>
              <a:defRPr/>
            </a:pPr>
            <a:r>
              <a:rPr lang="it-IT"/>
              <a:t>http://</a:t>
            </a:r>
            <a:r>
              <a:rPr lang="it-IT" err="1"/>
              <a:t>centridiricerca.unicatt.it</a:t>
            </a:r>
            <a:r>
              <a:rPr lang="it-IT"/>
              <a:t>/</a:t>
            </a:r>
            <a:r>
              <a:rPr lang="it-IT" err="1"/>
              <a:t>cedisma</a:t>
            </a:r>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contenuto 2"/>
          <p:cNvSpPr>
            <a:spLocks noGrp="1"/>
          </p:cNvSpPr>
          <p:nvPr>
            <p:ph idx="1"/>
          </p:nvPr>
        </p:nvSpPr>
        <p:spPr>
          <a:xfrm>
            <a:off x="457200" y="1600200"/>
            <a:ext cx="8229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tint val="75000"/>
                  </a:prstClr>
                </a:solidFill>
                <a:latin typeface="+mn-lt"/>
                <a:ea typeface="+mn-ea"/>
                <a:cs typeface="+mn-cs"/>
              </a:defRPr>
            </a:lvl1pPr>
          </a:lstStyle>
          <a:p>
            <a:pPr>
              <a:defRPr/>
            </a:pPr>
            <a:fld id="{28D50ECE-351F-4A79-97F3-139D342D45D3}" type="datetime1">
              <a:rPr lang="it-IT"/>
              <a:pPr>
                <a:defRPr/>
              </a:pPr>
              <a:t>14/09/16</a:t>
            </a:fld>
            <a:endParaRPr lang="it-IT" dirty="0"/>
          </a:p>
        </p:txBody>
      </p:sp>
      <p:sp>
        <p:nvSpPr>
          <p:cNvPr id="5" name="Segnaposto piè di pagina 4"/>
          <p:cNvSpPr>
            <a:spLocks noGrp="1"/>
          </p:cNvSpPr>
          <p:nvPr>
            <p:ph type="ftr" sz="quarter" idx="11"/>
          </p:nvPr>
        </p:nvSpPr>
        <p:spPr/>
        <p:txBody>
          <a:bodyPr/>
          <a:lstStyle>
            <a:lvl1pPr>
              <a:defRPr>
                <a:solidFill>
                  <a:prstClr val="black">
                    <a:tint val="75000"/>
                  </a:prstClr>
                </a:solidFill>
                <a:ea typeface="+mn-ea"/>
                <a:cs typeface="+mn-cs"/>
              </a:defRPr>
            </a:lvl1pPr>
          </a:lstStyle>
          <a:p>
            <a:pPr>
              <a:defRPr/>
            </a:pPr>
            <a:r>
              <a:rPr lang="it-IT"/>
              <a:t>http://centridiricerca.unicatt.it/cedisma</a:t>
            </a:r>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tint val="75000"/>
                  </a:prstClr>
                </a:solidFill>
                <a:latin typeface="+mn-lt"/>
                <a:ea typeface="+mn-ea"/>
                <a:cs typeface="+mn-cs"/>
              </a:defRPr>
            </a:lvl1pPr>
          </a:lstStyle>
          <a:p>
            <a:pPr>
              <a:defRPr/>
            </a:pPr>
            <a:fld id="{60421074-0D8C-41D1-88AF-00619DD826EC}" type="slidenum">
              <a:rPr lang="it-IT"/>
              <a:pPr>
                <a:defRPr/>
              </a:pPr>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cheda testo">
    <p:spTree>
      <p:nvGrpSpPr>
        <p:cNvPr id="1" name=""/>
        <p:cNvGrpSpPr/>
        <p:nvPr/>
      </p:nvGrpSpPr>
      <p:grpSpPr>
        <a:xfrm>
          <a:off x="0" y="0"/>
          <a:ext cx="0" cy="0"/>
          <a:chOff x="0" y="0"/>
          <a:chExt cx="0" cy="0"/>
        </a:xfrm>
      </p:grpSpPr>
      <p:sp>
        <p:nvSpPr>
          <p:cNvPr id="3" name="Segnaposto data 2"/>
          <p:cNvSpPr txBox="1">
            <a:spLocks/>
          </p:cNvSpPr>
          <p:nvPr userDrawn="1"/>
        </p:nvSpPr>
        <p:spPr>
          <a:xfrm>
            <a:off x="277813" y="6492875"/>
            <a:ext cx="7615237" cy="365125"/>
          </a:xfrm>
          <a:prstGeom prst="rect">
            <a:avLst/>
          </a:prstGeom>
          <a:noFill/>
        </p:spPr>
        <p:txBody>
          <a:bodyPr anchor="ctr"/>
          <a:lstStyle>
            <a:defPPr>
              <a:defRPr lang="it-IT"/>
            </a:defPPr>
            <a:lvl1pPr marL="0" algn="l" defTabSz="457200" rtl="0" eaLnBrk="1" latinLnBrk="0" hangingPunct="1">
              <a:defRPr sz="1050" kern="1200">
                <a:solidFill>
                  <a:schemeClr val="bg1"/>
                </a:solidFill>
                <a:latin typeface="NettoOT"/>
                <a:ea typeface="+mn-ea"/>
                <a:cs typeface="NettoO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it-IT" sz="800" dirty="0">
                <a:solidFill>
                  <a:schemeClr val="bg1">
                    <a:lumMod val="65000"/>
                  </a:schemeClr>
                </a:solidFill>
              </a:rPr>
              <a:t>CEDAM SCUOLA - CIDEB/BLACK CAT - DE AGOSTINI - GARZANTI SCUOLA  - GHISETTI E  CORVI - MARIETTI SCUOLA - LIVIANA - PETRINI –</a:t>
            </a:r>
            <a:r>
              <a:rPr lang="it-IT" sz="800" cap="all" dirty="0">
                <a:solidFill>
                  <a:schemeClr val="bg1">
                    <a:lumMod val="65000"/>
                  </a:schemeClr>
                </a:solidFill>
              </a:rPr>
              <a:t> </a:t>
            </a:r>
            <a:r>
              <a:rPr lang="it-IT" sz="800" cap="all" dirty="0" err="1">
                <a:solidFill>
                  <a:schemeClr val="bg1">
                    <a:lumMod val="65000"/>
                  </a:schemeClr>
                </a:solidFill>
              </a:rPr>
              <a:t>Theorema</a:t>
            </a:r>
            <a:r>
              <a:rPr lang="it-IT" sz="800" cap="all" dirty="0">
                <a:solidFill>
                  <a:schemeClr val="bg1">
                    <a:lumMod val="65000"/>
                  </a:schemeClr>
                </a:solidFill>
              </a:rPr>
              <a:t> Libri</a:t>
            </a:r>
            <a:r>
              <a:rPr lang="it-IT" sz="800" dirty="0">
                <a:solidFill>
                  <a:schemeClr val="bg1">
                    <a:lumMod val="65000"/>
                  </a:schemeClr>
                </a:solidFill>
              </a:rPr>
              <a:t> - VALMARTINA</a:t>
            </a:r>
          </a:p>
        </p:txBody>
      </p:sp>
      <p:sp>
        <p:nvSpPr>
          <p:cNvPr id="4" name="CasellaDiTesto 28"/>
          <p:cNvSpPr txBox="1"/>
          <p:nvPr userDrawn="1"/>
        </p:nvSpPr>
        <p:spPr>
          <a:xfrm>
            <a:off x="1117600" y="6634163"/>
            <a:ext cx="184150" cy="369887"/>
          </a:xfrm>
          <a:prstGeom prst="rect">
            <a:avLst/>
          </a:prstGeom>
          <a:noFill/>
        </p:spPr>
        <p:txBody>
          <a:bodyPr wrap="none">
            <a:spAutoFit/>
          </a:bodyPr>
          <a:lstStyle/>
          <a:p>
            <a:pPr>
              <a:defRPr/>
            </a:pPr>
            <a:r>
              <a:rPr lang="it-IT" dirty="0">
                <a:latin typeface="Calibri" charset="0"/>
                <a:ea typeface="ＭＳ Ｐゴシック" charset="0"/>
                <a:cs typeface="ＭＳ Ｐゴシック" charset="0"/>
              </a:rPr>
              <a:t> </a:t>
            </a:r>
          </a:p>
        </p:txBody>
      </p:sp>
      <p:sp>
        <p:nvSpPr>
          <p:cNvPr id="5" name="CasellaDiTesto 29"/>
          <p:cNvSpPr txBox="1"/>
          <p:nvPr userDrawn="1"/>
        </p:nvSpPr>
        <p:spPr>
          <a:xfrm>
            <a:off x="1117600" y="6634163"/>
            <a:ext cx="184150" cy="369887"/>
          </a:xfrm>
          <a:prstGeom prst="rect">
            <a:avLst/>
          </a:prstGeom>
          <a:noFill/>
        </p:spPr>
        <p:txBody>
          <a:bodyPr wrap="none">
            <a:spAutoFit/>
          </a:bodyPr>
          <a:lstStyle/>
          <a:p>
            <a:pPr>
              <a:defRPr/>
            </a:pPr>
            <a:r>
              <a:rPr lang="it-IT" dirty="0">
                <a:latin typeface="Calibri" charset="0"/>
                <a:ea typeface="ＭＳ Ｐゴシック" charset="0"/>
                <a:cs typeface="ＭＳ Ｐゴシック" charset="0"/>
              </a:rPr>
              <a:t> </a:t>
            </a:r>
          </a:p>
        </p:txBody>
      </p:sp>
      <p:cxnSp>
        <p:nvCxnSpPr>
          <p:cNvPr id="6" name="Connettore 1 30"/>
          <p:cNvCxnSpPr/>
          <p:nvPr userDrawn="1"/>
        </p:nvCxnSpPr>
        <p:spPr>
          <a:xfrm>
            <a:off x="365125" y="6475413"/>
            <a:ext cx="8429625" cy="0"/>
          </a:xfrm>
          <a:prstGeom prst="line">
            <a:avLst/>
          </a:prstGeom>
          <a:ln w="12700" cmpd="sng">
            <a:solidFill>
              <a:srgbClr val="7F7F7F"/>
            </a:solidFill>
            <a:prstDash val="dot"/>
          </a:ln>
          <a:effectLst/>
        </p:spPr>
        <p:style>
          <a:lnRef idx="2">
            <a:schemeClr val="accent1"/>
          </a:lnRef>
          <a:fillRef idx="0">
            <a:schemeClr val="accent1"/>
          </a:fillRef>
          <a:effectRef idx="1">
            <a:schemeClr val="accent1"/>
          </a:effectRef>
          <a:fontRef idx="minor">
            <a:schemeClr val="tx1"/>
          </a:fontRef>
        </p:style>
      </p:cxnSp>
      <p:cxnSp>
        <p:nvCxnSpPr>
          <p:cNvPr id="7" name="Connettore 1 32"/>
          <p:cNvCxnSpPr/>
          <p:nvPr userDrawn="1"/>
        </p:nvCxnSpPr>
        <p:spPr>
          <a:xfrm>
            <a:off x="365125" y="765175"/>
            <a:ext cx="3892550" cy="0"/>
          </a:xfrm>
          <a:prstGeom prst="line">
            <a:avLst/>
          </a:prstGeom>
          <a:ln w="12700" cmpd="sng">
            <a:solidFill>
              <a:srgbClr val="7F7F7F"/>
            </a:solidFill>
            <a:prstDash val="dot"/>
          </a:ln>
          <a:effectLst/>
        </p:spPr>
        <p:style>
          <a:lnRef idx="2">
            <a:schemeClr val="accent1"/>
          </a:lnRef>
          <a:fillRef idx="0">
            <a:schemeClr val="accent1"/>
          </a:fillRef>
          <a:effectRef idx="1">
            <a:schemeClr val="accent1"/>
          </a:effectRef>
          <a:fontRef idx="minor">
            <a:schemeClr val="tx1"/>
          </a:fontRef>
        </p:style>
      </p:cxnSp>
      <p:cxnSp>
        <p:nvCxnSpPr>
          <p:cNvPr id="8" name="Connettore 1 33"/>
          <p:cNvCxnSpPr/>
          <p:nvPr userDrawn="1"/>
        </p:nvCxnSpPr>
        <p:spPr>
          <a:xfrm>
            <a:off x="365125" y="447675"/>
            <a:ext cx="3892550" cy="0"/>
          </a:xfrm>
          <a:prstGeom prst="line">
            <a:avLst/>
          </a:prstGeom>
          <a:ln w="12700" cmpd="sng">
            <a:solidFill>
              <a:srgbClr val="7F7F7F"/>
            </a:solidFill>
            <a:prstDash val="dot"/>
          </a:ln>
          <a:effectLst/>
        </p:spPr>
        <p:style>
          <a:lnRef idx="2">
            <a:schemeClr val="accent1"/>
          </a:lnRef>
          <a:fillRef idx="0">
            <a:schemeClr val="accent1"/>
          </a:fillRef>
          <a:effectRef idx="1">
            <a:schemeClr val="accent1"/>
          </a:effectRef>
          <a:fontRef idx="minor">
            <a:schemeClr val="tx1"/>
          </a:fontRef>
        </p:style>
      </p:cxnSp>
      <p:cxnSp>
        <p:nvCxnSpPr>
          <p:cNvPr id="9" name="Connettore 1 34"/>
          <p:cNvCxnSpPr/>
          <p:nvPr userDrawn="1"/>
        </p:nvCxnSpPr>
        <p:spPr>
          <a:xfrm>
            <a:off x="4886325" y="765175"/>
            <a:ext cx="3811588" cy="0"/>
          </a:xfrm>
          <a:prstGeom prst="line">
            <a:avLst/>
          </a:prstGeom>
          <a:ln w="12700" cmpd="sng">
            <a:solidFill>
              <a:srgbClr val="7F7F7F"/>
            </a:solidFill>
            <a:prstDash val="dot"/>
          </a:ln>
          <a:effectLst/>
        </p:spPr>
        <p:style>
          <a:lnRef idx="2">
            <a:schemeClr val="accent1"/>
          </a:lnRef>
          <a:fillRef idx="0">
            <a:schemeClr val="accent1"/>
          </a:fillRef>
          <a:effectRef idx="1">
            <a:schemeClr val="accent1"/>
          </a:effectRef>
          <a:fontRef idx="minor">
            <a:schemeClr val="tx1"/>
          </a:fontRef>
        </p:style>
      </p:cxnSp>
      <p:cxnSp>
        <p:nvCxnSpPr>
          <p:cNvPr id="10" name="Connettore 1 35"/>
          <p:cNvCxnSpPr/>
          <p:nvPr userDrawn="1"/>
        </p:nvCxnSpPr>
        <p:spPr>
          <a:xfrm>
            <a:off x="4886325" y="447675"/>
            <a:ext cx="3811588" cy="0"/>
          </a:xfrm>
          <a:prstGeom prst="line">
            <a:avLst/>
          </a:prstGeom>
          <a:ln w="12700" cmpd="sng">
            <a:solidFill>
              <a:srgbClr val="7F7F7F"/>
            </a:solidFill>
            <a:prstDash val="dot"/>
          </a:ln>
          <a:effectLst/>
        </p:spPr>
        <p:style>
          <a:lnRef idx="2">
            <a:schemeClr val="accent1"/>
          </a:lnRef>
          <a:fillRef idx="0">
            <a:schemeClr val="accent1"/>
          </a:fillRef>
          <a:effectRef idx="1">
            <a:schemeClr val="accent1"/>
          </a:effectRef>
          <a:fontRef idx="minor">
            <a:schemeClr val="tx1"/>
          </a:fontRef>
        </p:style>
      </p:cxnSp>
      <p:pic>
        <p:nvPicPr>
          <p:cNvPr id="11" name="Immagine 36" descr="DeA SCUOLA RGB positivo.psd"/>
          <p:cNvPicPr>
            <a:picLocks noChangeAspect="1"/>
          </p:cNvPicPr>
          <p:nvPr userDrawn="1"/>
        </p:nvPicPr>
        <p:blipFill>
          <a:blip r:embed="rId2"/>
          <a:srcRect l="14238" r="12041" b="15134"/>
          <a:stretch>
            <a:fillRect/>
          </a:stretch>
        </p:blipFill>
        <p:spPr bwMode="auto">
          <a:xfrm>
            <a:off x="4267200" y="139700"/>
            <a:ext cx="571500" cy="650875"/>
          </a:xfrm>
          <a:prstGeom prst="rect">
            <a:avLst/>
          </a:prstGeom>
          <a:noFill/>
          <a:ln w="9525">
            <a:noFill/>
            <a:miter lim="800000"/>
            <a:headEnd/>
            <a:tailEnd/>
          </a:ln>
        </p:spPr>
      </p:pic>
      <p:sp>
        <p:nvSpPr>
          <p:cNvPr id="32" name="Segnaposto contenuto 18"/>
          <p:cNvSpPr>
            <a:spLocks noGrp="1"/>
          </p:cNvSpPr>
          <p:nvPr>
            <p:ph sz="quarter" idx="11"/>
          </p:nvPr>
        </p:nvSpPr>
        <p:spPr>
          <a:xfrm>
            <a:off x="272752" y="465298"/>
            <a:ext cx="3282255" cy="276436"/>
          </a:xfrm>
          <a:prstGeom prst="rect">
            <a:avLst/>
          </a:prstGeom>
          <a:ln>
            <a:noFill/>
          </a:ln>
        </p:spPr>
        <p:txBody>
          <a:bodyPr anchor="ctr">
            <a:noAutofit/>
          </a:bodyPr>
          <a:lstStyle>
            <a:lvl1pPr marL="0" indent="0">
              <a:buNone/>
              <a:defRPr sz="14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Fare clic per modificare stili del testo dello schema</a:t>
            </a:r>
          </a:p>
        </p:txBody>
      </p:sp>
      <p:sp>
        <p:nvSpPr>
          <p:cNvPr id="12" name="Segnaposto numero diapositiva 4"/>
          <p:cNvSpPr>
            <a:spLocks noGrp="1"/>
          </p:cNvSpPr>
          <p:nvPr>
            <p:ph type="sldNum" sz="quarter" idx="12"/>
          </p:nvPr>
        </p:nvSpPr>
        <p:spPr>
          <a:xfrm>
            <a:off x="7980363" y="6494463"/>
            <a:ext cx="814387" cy="365125"/>
          </a:xfrm>
          <a:prstGeom prst="rect">
            <a:avLst/>
          </a:prstGeom>
        </p:spPr>
        <p:txBody>
          <a:bodyPr vert="horz" lIns="91440" tIns="45720" rIns="91440" bIns="45720" rtlCol="0" anchor="ctr"/>
          <a:lstStyle>
            <a:lvl1pPr algn="r">
              <a:defRPr sz="1200" smtClean="0">
                <a:solidFill>
                  <a:srgbClr val="000000"/>
                </a:solidFill>
                <a:latin typeface="Calibri" charset="0"/>
                <a:ea typeface="ＭＳ Ｐゴシック" charset="0"/>
                <a:cs typeface="ＭＳ Ｐゴシック" charset="0"/>
              </a:defRPr>
            </a:lvl1pPr>
          </a:lstStyle>
          <a:p>
            <a:pPr>
              <a:defRPr/>
            </a:pPr>
            <a:fld id="{81F6FB5A-55F1-4336-B948-A50391FA33BF}" type="slidenum">
              <a:rPr lang="it-IT"/>
              <a:pPr>
                <a:defRPr/>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4C9DC23C-8313-4127-B93B-3DF12D587111}" type="datetime1">
              <a:rPr lang="it-IT"/>
              <a:pPr>
                <a:defRPr/>
              </a:pPr>
              <a:t>14/09/16</a:t>
            </a:fld>
            <a:endParaRPr lang="it-IT"/>
          </a:p>
        </p:txBody>
      </p:sp>
      <p:sp>
        <p:nvSpPr>
          <p:cNvPr id="3" name="Segnaposto piè di pagina 4"/>
          <p:cNvSpPr>
            <a:spLocks noGrp="1"/>
          </p:cNvSpPr>
          <p:nvPr>
            <p:ph type="ftr" sz="quarter" idx="11"/>
          </p:nvPr>
        </p:nvSpPr>
        <p:spPr/>
        <p:txBody>
          <a:bodyPr/>
          <a:lstStyle>
            <a:lvl1pPr>
              <a:defRPr/>
            </a:lvl1pPr>
          </a:lstStyle>
          <a:p>
            <a:pPr>
              <a:defRPr/>
            </a:pPr>
            <a:r>
              <a:rPr lang="it-IT"/>
              <a:t>http://centridiricerca.unicatt.it/cedisma</a:t>
            </a:r>
          </a:p>
        </p:txBody>
      </p:sp>
      <p:sp>
        <p:nvSpPr>
          <p:cNvPr id="4" name="Segnaposto numero diapositiva 5"/>
          <p:cNvSpPr>
            <a:spLocks noGrp="1"/>
          </p:cNvSpPr>
          <p:nvPr>
            <p:ph type="sldNum" sz="quarter" idx="12"/>
          </p:nvPr>
        </p:nvSpPr>
        <p:spPr/>
        <p:txBody>
          <a:bodyPr/>
          <a:lstStyle>
            <a:lvl1pPr>
              <a:defRPr/>
            </a:lvl1pPr>
          </a:lstStyle>
          <a:p>
            <a:pPr>
              <a:defRPr/>
            </a:pPr>
            <a:fld id="{76DCA2A4-AA72-42CA-87E0-9EAF710B5C6D}"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tabella 2"/>
          <p:cNvSpPr>
            <a:spLocks noGrp="1"/>
          </p:cNvSpPr>
          <p:nvPr>
            <p:ph type="tbl" idx="1"/>
          </p:nvPr>
        </p:nvSpPr>
        <p:spPr>
          <a:xfrm>
            <a:off x="457200" y="1600200"/>
            <a:ext cx="8229600" cy="4525963"/>
          </a:xfrm>
        </p:spPr>
        <p:txBody>
          <a:bodyPr/>
          <a:lstStyle/>
          <a:p>
            <a:pPr lvl="0"/>
            <a:endParaRPr lang="it-IT" noProof="0"/>
          </a:p>
        </p:txBody>
      </p:sp>
      <p:sp>
        <p:nvSpPr>
          <p:cNvPr id="4" name="Segnaposto data 3"/>
          <p:cNvSpPr>
            <a:spLocks noGrp="1"/>
          </p:cNvSpPr>
          <p:nvPr>
            <p:ph type="dt" sz="half" idx="10"/>
          </p:nvPr>
        </p:nvSpPr>
        <p:spPr/>
        <p:txBody>
          <a:bodyPr/>
          <a:lstStyle>
            <a:lvl1pPr>
              <a:defRPr/>
            </a:lvl1pPr>
          </a:lstStyle>
          <a:p>
            <a:pPr>
              <a:defRPr/>
            </a:pPr>
            <a:fld id="{59F52DE6-6C14-4057-95ED-B18F6BADC9D8}" type="datetime1">
              <a:rPr lang="it-IT"/>
              <a:pPr>
                <a:defRPr/>
              </a:pPr>
              <a:t>14/09/16</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http://centridiricerca.unicatt.it/cedisma</a:t>
            </a:r>
          </a:p>
        </p:txBody>
      </p:sp>
      <p:sp>
        <p:nvSpPr>
          <p:cNvPr id="6" name="Segnaposto numero diapositiva 5"/>
          <p:cNvSpPr>
            <a:spLocks noGrp="1"/>
          </p:cNvSpPr>
          <p:nvPr>
            <p:ph type="sldNum" sz="quarter" idx="12"/>
          </p:nvPr>
        </p:nvSpPr>
        <p:spPr/>
        <p:txBody>
          <a:bodyPr/>
          <a:lstStyle>
            <a:lvl1pPr>
              <a:defRPr/>
            </a:lvl1pPr>
          </a:lstStyle>
          <a:p>
            <a:pPr>
              <a:defRPr/>
            </a:pPr>
            <a:fld id="{D69F2C28-8543-4E4E-A0BE-A59DBD128C7C}"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6868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it-IT" smtClean="0"/>
          </a:p>
          <a:p>
            <a:pPr lvl="1"/>
            <a:endParaRPr lang="it-IT" smtClean="0"/>
          </a:p>
          <a:p>
            <a:pPr lvl="1"/>
            <a:endParaRPr lang="it-IT" smtClean="0"/>
          </a:p>
          <a:p>
            <a:pPr lvl="1"/>
            <a:endParaRPr lang="it-IT" smtClean="0"/>
          </a:p>
          <a:p>
            <a:pPr lvl="1"/>
            <a:endParaRPr lang="it-IT" smtClean="0"/>
          </a:p>
          <a:p>
            <a:pPr lvl="1"/>
            <a:endParaRPr lang="it-IT" smtClean="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000FF"/>
                </a:solidFill>
                <a:latin typeface="+mn-lt"/>
                <a:ea typeface="+mn-ea"/>
                <a:cs typeface="+mn-cs"/>
              </a:defRPr>
            </a:lvl1pPr>
          </a:lstStyle>
          <a:p>
            <a:pPr>
              <a:defRPr/>
            </a:pPr>
            <a:r>
              <a:rPr lang="it-IT"/>
              <a:t>http://</a:t>
            </a:r>
            <a:r>
              <a:rPr lang="it-IT" err="1"/>
              <a:t>centridiricerca.unicatt.it</a:t>
            </a:r>
            <a:r>
              <a:rPr lang="it-IT"/>
              <a:t>/</a:t>
            </a:r>
            <a:r>
              <a:rPr lang="it-IT" err="1"/>
              <a:t>cedisma</a:t>
            </a:r>
            <a:endParaRPr lang="it-IT"/>
          </a:p>
        </p:txBody>
      </p:sp>
      <p:pic>
        <p:nvPicPr>
          <p:cNvPr id="1029" name="Immagine 7" descr="CeDisMa senza UC.jpg"/>
          <p:cNvPicPr>
            <a:picLocks noChangeAspect="1"/>
          </p:cNvPicPr>
          <p:nvPr/>
        </p:nvPicPr>
        <p:blipFill>
          <a:blip r:embed="rId4"/>
          <a:srcRect/>
          <a:stretch>
            <a:fillRect/>
          </a:stretch>
        </p:blipFill>
        <p:spPr bwMode="auto">
          <a:xfrm>
            <a:off x="539750" y="476250"/>
            <a:ext cx="2627313" cy="976313"/>
          </a:xfrm>
          <a:prstGeom prst="rect">
            <a:avLst/>
          </a:prstGeom>
          <a:noFill/>
          <a:ln w="9525">
            <a:noFill/>
            <a:miter lim="800000"/>
            <a:headEnd/>
            <a:tailEnd/>
          </a:ln>
        </p:spPr>
      </p:pic>
      <p:pic>
        <p:nvPicPr>
          <p:cNvPr id="1030" name="Immagine 1"/>
          <p:cNvPicPr>
            <a:picLocks noChangeAspect="1"/>
          </p:cNvPicPr>
          <p:nvPr userDrawn="1"/>
        </p:nvPicPr>
        <p:blipFill>
          <a:blip r:embed="rId5"/>
          <a:srcRect/>
          <a:stretch>
            <a:fillRect/>
          </a:stretch>
        </p:blipFill>
        <p:spPr bwMode="auto">
          <a:xfrm>
            <a:off x="4716463" y="2276475"/>
            <a:ext cx="4427537" cy="4032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Lst>
  <p:hf sldNum="0" hdr="0" dt="0"/>
  <p:txStyles>
    <p:titleStyle>
      <a:lvl1pPr algn="ctr"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rtl="0" fontAlgn="base">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fontAlgn="base">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fontAlgn="base">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fontAlgn="base">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defRPr sz="3200" kern="1200">
          <a:solidFill>
            <a:schemeClr val="tx1"/>
          </a:solidFill>
          <a:latin typeface="+mn-lt"/>
          <a:ea typeface="ＭＳ Ｐゴシック" charset="0"/>
          <a:cs typeface="ＭＳ Ｐゴシック" charset="0"/>
        </a:defRPr>
      </a:lvl1pPr>
      <a:lvl2pPr marL="457200" algn="l" rtl="0" fontAlgn="base">
        <a:spcBef>
          <a:spcPct val="20000"/>
        </a:spcBef>
        <a:spcAft>
          <a:spcPct val="0"/>
        </a:spcAft>
        <a:buFont typeface="Arial" charset="0"/>
        <a:defRPr kern="1200">
          <a:solidFill>
            <a:schemeClr val="bg1"/>
          </a:solidFill>
          <a:latin typeface="+mn-lt"/>
          <a:ea typeface="ＭＳ Ｐゴシック" charset="0"/>
          <a:cs typeface="ＭＳ Ｐゴシック"/>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ＭＳ Ｐゴシック"/>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3074" name="Segnaposto titolo 1"/>
          <p:cNvSpPr>
            <a:spLocks noGrp="1"/>
          </p:cNvSpPr>
          <p:nvPr>
            <p:ph type="title"/>
          </p:nvPr>
        </p:nvSpPr>
        <p:spPr bwMode="auto">
          <a:xfrm>
            <a:off x="457200" y="274638"/>
            <a:ext cx="8229600" cy="1354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3075"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5" name="Segnaposto piè di pagina 4"/>
          <p:cNvSpPr>
            <a:spLocks noGrp="1"/>
          </p:cNvSpPr>
          <p:nvPr>
            <p:ph type="ftr" sz="quarter" idx="3"/>
          </p:nvPr>
        </p:nvSpPr>
        <p:spPr>
          <a:xfrm>
            <a:off x="2051050" y="6492875"/>
            <a:ext cx="4681538"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vl2pPr lvl="1" fontAlgn="auto">
              <a:spcBef>
                <a:spcPts val="0"/>
              </a:spcBef>
              <a:spcAft>
                <a:spcPts val="0"/>
              </a:spcAft>
              <a:defRPr>
                <a:solidFill>
                  <a:srgbClr val="0000FF"/>
                </a:solidFill>
                <a:latin typeface="+mn-lt"/>
                <a:ea typeface="+mn-ea"/>
                <a:cs typeface="+mn-cs"/>
              </a:defRPr>
            </a:lvl2pPr>
          </a:lstStyle>
          <a:p>
            <a:pPr lvl="1">
              <a:defRPr/>
            </a:pPr>
            <a:r>
              <a:rPr lang="it-IT"/>
              <a:t>http://</a:t>
            </a:r>
            <a:r>
              <a:rPr lang="it-IT" err="1"/>
              <a:t>centridiricerca.unicatt.it</a:t>
            </a:r>
            <a:r>
              <a:rPr lang="it-IT"/>
              <a:t>/</a:t>
            </a:r>
            <a:r>
              <a:rPr lang="it-IT" err="1"/>
              <a:t>cedisma</a:t>
            </a:r>
            <a:endParaRPr lang="it-IT"/>
          </a:p>
        </p:txBody>
      </p:sp>
      <p:pic>
        <p:nvPicPr>
          <p:cNvPr id="3077" name="Immagine 1" descr="CeDisMa senza UC.jpg"/>
          <p:cNvPicPr>
            <a:picLocks noChangeAspect="1"/>
          </p:cNvPicPr>
          <p:nvPr/>
        </p:nvPicPr>
        <p:blipFill>
          <a:blip r:embed="rId6"/>
          <a:srcRect/>
          <a:stretch>
            <a:fillRect/>
          </a:stretch>
        </p:blipFill>
        <p:spPr bwMode="auto">
          <a:xfrm>
            <a:off x="6948488" y="188913"/>
            <a:ext cx="2022475" cy="8366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sldNum="0"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170"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7171"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cs typeface="+mn-cs"/>
              </a:defRPr>
            </a:lvl1pPr>
          </a:lstStyle>
          <a:p>
            <a:pPr>
              <a:defRPr/>
            </a:pPr>
            <a:fld id="{453C92A2-72FA-4D48-8BB6-62F7D35082D2}" type="datetime1">
              <a:rPr lang="it-IT"/>
              <a:pPr>
                <a:defRPr/>
              </a:pPr>
              <a:t>14/09/16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r>
              <a:rPr lang="it-IT"/>
              <a:t>http://centridiricerca.unicatt.it/cedisma</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71DC9520-B075-4CEB-BBD9-ED5ECA098CBD}"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Lst>
  <p:hf sldNum="0"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video" Target="NULL"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resilienza.wikispaces.com/Circle+tim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NULL"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https://itunes.apple.com/it/app/inclusion/id1093478813?mt=8"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bit.ly/2coNCWU"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CasellaDiTesto 4"/>
          <p:cNvSpPr txBox="1">
            <a:spLocks noChangeArrowheads="1"/>
          </p:cNvSpPr>
          <p:nvPr/>
        </p:nvSpPr>
        <p:spPr bwMode="auto">
          <a:xfrm>
            <a:off x="107950" y="3573463"/>
            <a:ext cx="4498975" cy="2678112"/>
          </a:xfrm>
          <a:prstGeom prst="rect">
            <a:avLst/>
          </a:prstGeom>
          <a:noFill/>
          <a:ln w="9525">
            <a:noFill/>
            <a:miter lim="800000"/>
            <a:headEnd/>
            <a:tailEnd/>
          </a:ln>
        </p:spPr>
        <p:txBody>
          <a:bodyPr>
            <a:spAutoFit/>
          </a:bodyPr>
          <a:lstStyle/>
          <a:p>
            <a:pPr eaLnBrk="0" hangingPunct="0"/>
            <a:r>
              <a:rPr lang="it-IT" sz="2400" b="1" i="1"/>
              <a:t>LABORATORIO:</a:t>
            </a:r>
          </a:p>
          <a:p>
            <a:pPr eaLnBrk="0" hangingPunct="0"/>
            <a:r>
              <a:rPr lang="it-IT" sz="2400" b="1"/>
              <a:t>GLI STRUMENTI COOPERATIVI E DI CAPOVOLGIMENTO DIDATTICO </a:t>
            </a:r>
          </a:p>
          <a:p>
            <a:pPr eaLnBrk="0" hangingPunct="0"/>
            <a:endParaRPr lang="it-IT" sz="2400" b="1"/>
          </a:p>
          <a:p>
            <a:pPr eaLnBrk="0" hangingPunct="0"/>
            <a:endParaRPr lang="it-IT" sz="2400" b="1"/>
          </a:p>
          <a:p>
            <a:pPr eaLnBrk="0" hangingPunct="0"/>
            <a:r>
              <a:rPr lang="it-IT" sz="2400" b="1"/>
              <a:t>GIANNI ZAMPIERI</a:t>
            </a:r>
          </a:p>
          <a:p>
            <a:pPr eaLnBrk="0" hangingPunct="0"/>
            <a:endParaRPr lang="it-IT" sz="2400" b="1" i="1"/>
          </a:p>
        </p:txBody>
      </p:sp>
      <p:sp>
        <p:nvSpPr>
          <p:cNvPr id="12290" name="Segnaposto piè di pagina 5"/>
          <p:cNvSpPr>
            <a:spLocks noGrp="1"/>
          </p:cNvSpPr>
          <p:nvPr>
            <p:ph type="ftr" sz="quarter" idx="11"/>
          </p:nvPr>
        </p:nvSpPr>
        <p:spPr bwMode="auto">
          <a:xfrm>
            <a:off x="2916238" y="6356350"/>
            <a:ext cx="3455987"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sz="1400" smtClean="0">
                <a:solidFill>
                  <a:srgbClr val="0000FF"/>
                </a:solidFill>
                <a:ea typeface="ＭＳ Ｐゴシック"/>
                <a:cs typeface="ＭＳ Ｐゴシック"/>
              </a:rPr>
              <a:t>http://centridiricerca.unicatt.it/cedisma</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Shape 1"/>
          <p:cNvSpPr txBox="1">
            <a:spLocks noChangeArrowheads="1"/>
          </p:cNvSpPr>
          <p:nvPr/>
        </p:nvSpPr>
        <p:spPr bwMode="auto">
          <a:xfrm>
            <a:off x="468313" y="708025"/>
            <a:ext cx="8021637" cy="1141413"/>
          </a:xfrm>
          <a:prstGeom prst="rect">
            <a:avLst/>
          </a:prstGeom>
          <a:noFill/>
          <a:ln w="9525">
            <a:noFill/>
            <a:miter lim="800000"/>
            <a:headEnd/>
            <a:tailEnd/>
          </a:ln>
        </p:spPr>
        <p:txBody>
          <a:bodyPr anchor="ctr"/>
          <a:lstStyle/>
          <a:p>
            <a:pPr algn="ctr"/>
            <a:r>
              <a:rPr lang="it-IT" sz="3600">
                <a:solidFill>
                  <a:srgbClr val="1F497D"/>
                </a:solidFill>
                <a:latin typeface="Tahoma" pitchFamily="34" charset="0"/>
              </a:rPr>
              <a:t>Quali possibili tecniche attive   </a:t>
            </a:r>
            <a:endParaRPr lang="it-IT"/>
          </a:p>
        </p:txBody>
      </p:sp>
      <p:graphicFrame>
        <p:nvGraphicFramePr>
          <p:cNvPr id="8" name="Tabella 7"/>
          <p:cNvGraphicFramePr>
            <a:graphicFrameLocks noGrp="1"/>
          </p:cNvGraphicFramePr>
          <p:nvPr/>
        </p:nvGraphicFramePr>
        <p:xfrm>
          <a:off x="266700" y="1916113"/>
          <a:ext cx="8548688" cy="4160837"/>
        </p:xfrm>
        <a:graphic>
          <a:graphicData uri="http://schemas.openxmlformats.org/drawingml/2006/table">
            <a:tbl>
              <a:tblPr firstRow="1" bandRow="1">
                <a:tableStyleId>{5C22544A-7EE6-4342-B048-85BDC9FD1C3A}</a:tableStyleId>
              </a:tblPr>
              <a:tblGrid>
                <a:gridCol w="3759175">
                  <a:extLst>
                    <a:ext uri="{9D8B030D-6E8A-4147-A177-3AD203B41FA5}"/>
                  </a:extLst>
                </a:gridCol>
                <a:gridCol w="4788545">
                  <a:extLst>
                    <a:ext uri="{9D8B030D-6E8A-4147-A177-3AD203B41FA5}"/>
                  </a:extLst>
                </a:gridCol>
              </a:tblGrid>
              <a:tr h="518160">
                <a:tc>
                  <a:txBody>
                    <a:bodyPr/>
                    <a:lstStyle/>
                    <a:p>
                      <a:endParaRPr lang="it-IT" sz="2000" dirty="0"/>
                    </a:p>
                  </a:txBody>
                  <a:tcPr/>
                </a:tc>
                <a:tc>
                  <a:txBody>
                    <a:bodyPr/>
                    <a:lstStyle/>
                    <a:p>
                      <a:r>
                        <a:rPr lang="it-IT" sz="2000" dirty="0"/>
                        <a:t>A chi posso</a:t>
                      </a:r>
                      <a:r>
                        <a:rPr lang="it-IT" sz="2000" baseline="0" dirty="0"/>
                        <a:t> rivolgerle </a:t>
                      </a:r>
                      <a:endParaRPr lang="it-IT" sz="2000" dirty="0"/>
                    </a:p>
                  </a:txBody>
                  <a:tcPr/>
                </a:tc>
                <a:extLst>
                  <a:ext uri="{0D108BD9-81ED-4DB2-BD59-A6C34878D82A}"/>
                </a:extLst>
              </a:tr>
              <a:tr h="760843">
                <a:tc>
                  <a:txBody>
                    <a:bodyPr/>
                    <a:lstStyle/>
                    <a:p>
                      <a:pPr algn="ctr"/>
                      <a:r>
                        <a:rPr lang="it-IT" sz="2000" dirty="0"/>
                        <a:t>Laboratorio </a:t>
                      </a:r>
                    </a:p>
                    <a:p>
                      <a:pPr algn="ctr"/>
                      <a:r>
                        <a:rPr lang="it-IT" sz="2000" dirty="0"/>
                        <a:t>(esperienza</a:t>
                      </a:r>
                      <a:r>
                        <a:rPr lang="it-IT" sz="2000" baseline="0" dirty="0"/>
                        <a:t> concreta) </a:t>
                      </a:r>
                      <a:endParaRPr lang="it-IT" sz="2000" dirty="0"/>
                    </a:p>
                  </a:txBody>
                  <a:tcPr/>
                </a:tc>
                <a:tc>
                  <a:txBody>
                    <a:bodyPr/>
                    <a:lstStyle/>
                    <a:p>
                      <a:r>
                        <a:rPr lang="it-IT" sz="2000" dirty="0"/>
                        <a:t>Gruppo classe</a:t>
                      </a:r>
                    </a:p>
                    <a:p>
                      <a:r>
                        <a:rPr lang="it-IT" sz="2000" dirty="0"/>
                        <a:t>Piccoli gruppi</a:t>
                      </a:r>
                    </a:p>
                  </a:txBody>
                  <a:tcPr/>
                </a:tc>
                <a:extLst>
                  <a:ext uri="{0D108BD9-81ED-4DB2-BD59-A6C34878D82A}"/>
                </a:extLst>
              </a:tr>
              <a:tr h="5040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000" dirty="0" err="1"/>
                        <a:t>Problem</a:t>
                      </a:r>
                      <a:r>
                        <a:rPr lang="it-IT" sz="2000" dirty="0"/>
                        <a:t> </a:t>
                      </a:r>
                      <a:r>
                        <a:rPr lang="it-IT" sz="2000" dirty="0" err="1"/>
                        <a:t>solving</a:t>
                      </a:r>
                      <a:endParaRPr lang="it-IT" sz="2000" dirty="0"/>
                    </a:p>
                  </a:txBody>
                  <a:tcPr/>
                </a:tc>
                <a:tc>
                  <a:txBody>
                    <a:bodyPr/>
                    <a:lstStyle/>
                    <a:p>
                      <a:r>
                        <a:rPr lang="it-IT" sz="2000" dirty="0"/>
                        <a:t>Dal singolo al gruppo</a:t>
                      </a:r>
                    </a:p>
                  </a:txBody>
                  <a:tcPr/>
                </a:tc>
                <a:extLst>
                  <a:ext uri="{0D108BD9-81ED-4DB2-BD59-A6C34878D82A}"/>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000" dirty="0"/>
                        <a:t>Mappe concettuali</a:t>
                      </a:r>
                    </a:p>
                  </a:txBody>
                  <a:tcPr/>
                </a:tc>
                <a:tc>
                  <a:txBody>
                    <a:bodyPr/>
                    <a:lstStyle/>
                    <a:p>
                      <a:r>
                        <a:rPr lang="it-IT" sz="2000" dirty="0"/>
                        <a:t>Dal singolo al</a:t>
                      </a:r>
                      <a:r>
                        <a:rPr lang="it-IT" sz="2000" baseline="0" dirty="0"/>
                        <a:t> piccolo gruppo</a:t>
                      </a:r>
                      <a:endParaRPr lang="it-IT" sz="2000" dirty="0"/>
                    </a:p>
                  </a:txBody>
                  <a:tcPr/>
                </a:tc>
                <a:extLst>
                  <a:ext uri="{0D108BD9-81ED-4DB2-BD59-A6C34878D82A}"/>
                </a:extLst>
              </a:tr>
              <a:tr h="3958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000" dirty="0"/>
                        <a:t>Cooperative </a:t>
                      </a:r>
                      <a:r>
                        <a:rPr lang="it-IT" sz="2000" dirty="0" err="1"/>
                        <a:t>learning</a:t>
                      </a:r>
                      <a:endParaRPr lang="it-IT" sz="2000" dirty="0"/>
                    </a:p>
                  </a:txBody>
                  <a:tcPr/>
                </a:tc>
                <a:tc>
                  <a:txBody>
                    <a:bodyPr/>
                    <a:lstStyle/>
                    <a:p>
                      <a:r>
                        <a:rPr lang="it-IT" sz="2000" dirty="0"/>
                        <a:t>Dal</a:t>
                      </a:r>
                      <a:r>
                        <a:rPr lang="it-IT" sz="2000" baseline="0" dirty="0"/>
                        <a:t> piccolo gruppo al grande gruppo</a:t>
                      </a:r>
                      <a:endParaRPr lang="it-IT" sz="2000" dirty="0"/>
                    </a:p>
                  </a:txBody>
                  <a:tcPr/>
                </a:tc>
                <a:extLst>
                  <a:ext uri="{0D108BD9-81ED-4DB2-BD59-A6C34878D82A}"/>
                </a:extLst>
              </a:tr>
              <a:tr h="370840">
                <a:tc>
                  <a:txBody>
                    <a:bodyPr/>
                    <a:lstStyle/>
                    <a:p>
                      <a:pPr algn="ctr"/>
                      <a:r>
                        <a:rPr lang="it-IT" sz="2000" dirty="0" err="1"/>
                        <a:t>Braingstorming</a:t>
                      </a:r>
                      <a:r>
                        <a:rPr lang="it-IT" sz="2000" dirty="0"/>
                        <a:t> </a:t>
                      </a:r>
                    </a:p>
                  </a:txBody>
                  <a:tcPr/>
                </a:tc>
                <a:tc>
                  <a:txBody>
                    <a:bodyPr/>
                    <a:lstStyle/>
                    <a:p>
                      <a:r>
                        <a:rPr lang="it-IT" sz="2000" dirty="0"/>
                        <a:t>Grande</a:t>
                      </a:r>
                      <a:r>
                        <a:rPr lang="it-IT" sz="2000" baseline="0" dirty="0"/>
                        <a:t> gruppo</a:t>
                      </a:r>
                      <a:endParaRPr lang="it-IT" sz="2000" dirty="0"/>
                    </a:p>
                  </a:txBody>
                  <a:tcPr/>
                </a:tc>
                <a:extLst>
                  <a:ext uri="{0D108BD9-81ED-4DB2-BD59-A6C34878D82A}"/>
                </a:extLst>
              </a:tr>
              <a:tr h="370840">
                <a:tc>
                  <a:txBody>
                    <a:bodyPr/>
                    <a:lstStyle/>
                    <a:p>
                      <a:pPr algn="ctr"/>
                      <a:r>
                        <a:rPr lang="it-IT" sz="2000" dirty="0" err="1"/>
                        <a:t>Circle</a:t>
                      </a:r>
                      <a:r>
                        <a:rPr lang="it-IT" sz="2000" dirty="0"/>
                        <a:t> time </a:t>
                      </a:r>
                    </a:p>
                  </a:txBody>
                  <a:tcPr/>
                </a:tc>
                <a:tc>
                  <a:txBody>
                    <a:bodyPr/>
                    <a:lstStyle/>
                    <a:p>
                      <a:r>
                        <a:rPr lang="it-IT" sz="2000" dirty="0"/>
                        <a:t>Grande gruppo</a:t>
                      </a:r>
                    </a:p>
                  </a:txBody>
                  <a:tcPr/>
                </a:tc>
                <a:extLst>
                  <a:ext uri="{0D108BD9-81ED-4DB2-BD59-A6C34878D82A}"/>
                </a:extLst>
              </a:tr>
              <a:tr h="370840">
                <a:tc>
                  <a:txBody>
                    <a:bodyPr/>
                    <a:lstStyle/>
                    <a:p>
                      <a:pPr algn="ctr"/>
                      <a:r>
                        <a:rPr lang="it-IT" sz="2000" dirty="0" err="1"/>
                        <a:t>Flipped</a:t>
                      </a:r>
                      <a:r>
                        <a:rPr lang="it-IT" sz="2000" dirty="0"/>
                        <a:t> </a:t>
                      </a:r>
                      <a:r>
                        <a:rPr lang="it-IT" sz="2000" dirty="0" err="1"/>
                        <a:t>classroom</a:t>
                      </a:r>
                      <a:r>
                        <a:rPr lang="it-IT" sz="2000" dirty="0"/>
                        <a:t> </a:t>
                      </a:r>
                    </a:p>
                  </a:txBody>
                  <a:tcPr/>
                </a:tc>
                <a:tc>
                  <a:txBody>
                    <a:bodyPr/>
                    <a:lstStyle/>
                    <a:p>
                      <a:r>
                        <a:rPr lang="it-IT" sz="2000" dirty="0"/>
                        <a:t>Piccolo e grande gruppo</a:t>
                      </a:r>
                    </a:p>
                  </a:txBody>
                  <a:tcPr/>
                </a:tc>
                <a:extLst>
                  <a:ext uri="{0D108BD9-81ED-4DB2-BD59-A6C34878D82A}"/>
                </a:extLst>
              </a:tr>
              <a:tr h="370840">
                <a:tc>
                  <a:txBody>
                    <a:bodyPr/>
                    <a:lstStyle/>
                    <a:p>
                      <a:r>
                        <a:rPr lang="it-IT" sz="2000" dirty="0"/>
                        <a:t>Simulazione (gioco di ruolo)</a:t>
                      </a:r>
                    </a:p>
                  </a:txBody>
                  <a:tcPr/>
                </a:tc>
                <a:tc>
                  <a:txBody>
                    <a:bodyPr/>
                    <a:lstStyle/>
                    <a:p>
                      <a:r>
                        <a:rPr lang="it-IT" sz="2000" dirty="0"/>
                        <a:t>Piccolo</a:t>
                      </a:r>
                      <a:r>
                        <a:rPr lang="it-IT" sz="2000" baseline="0" dirty="0"/>
                        <a:t> e grande gruppo </a:t>
                      </a:r>
                      <a:endParaRPr lang="it-IT" sz="2000" dirty="0"/>
                    </a:p>
                  </a:txBody>
                  <a:tcPr/>
                </a:tc>
                <a:extLst>
                  <a:ext uri="{0D108BD9-81ED-4DB2-BD59-A6C34878D82A}"/>
                </a:extLst>
              </a:tr>
            </a:tbl>
          </a:graphicData>
        </a:graphic>
      </p:graphicFrame>
      <p:sp>
        <p:nvSpPr>
          <p:cNvPr id="21538" name="Segnaposto contenuto 1"/>
          <p:cNvSpPr txBox="1">
            <a:spLocks/>
          </p:cNvSpPr>
          <p:nvPr/>
        </p:nvSpPr>
        <p:spPr bwMode="auto">
          <a:xfrm>
            <a:off x="3708400" y="234950"/>
            <a:ext cx="2879725" cy="817563"/>
          </a:xfrm>
          <a:prstGeom prst="rect">
            <a:avLst/>
          </a:prstGeom>
          <a:noFill/>
          <a:ln w="9525">
            <a:noFill/>
            <a:miter lim="800000"/>
            <a:headEnd/>
            <a:tailEnd/>
          </a:ln>
        </p:spPr>
        <p:txBody>
          <a:bodyPr/>
          <a:lstStyle/>
          <a:p>
            <a:pPr algn="ctr" eaLnBrk="0" hangingPunct="0">
              <a:spcBef>
                <a:spcPct val="20000"/>
              </a:spcBef>
              <a:buFont typeface="Arial" charset="0"/>
              <a:buNone/>
            </a:pPr>
            <a:r>
              <a:rPr lang="it-IT" sz="2000">
                <a:solidFill>
                  <a:schemeClr val="bg1"/>
                </a:solidFill>
              </a:rPr>
              <a:t>LA DIDATTICA ATTIVA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a:hlinkClick r:id="" action="ppaction://media"/>
          </p:cNvPr>
          <p:cNvPicPr>
            <a:picLocks noRot="1" noChangeAspect="1"/>
          </p:cNvPicPr>
          <p:nvPr>
            <a:videoFile r:link="rId1"/>
          </p:nvPr>
        </p:nvPicPr>
        <p:blipFill>
          <a:blip r:embed="rId4"/>
          <a:srcRect/>
          <a:stretch>
            <a:fillRect/>
          </a:stretch>
        </p:blipFill>
        <p:spPr bwMode="auto">
          <a:xfrm>
            <a:off x="644525" y="1763713"/>
            <a:ext cx="7531100" cy="4237037"/>
          </a:xfrm>
          <a:prstGeom prst="rect">
            <a:avLst/>
          </a:prstGeom>
          <a:noFill/>
          <a:ln w="9525">
            <a:noFill/>
            <a:miter lim="800000"/>
            <a:headEnd/>
            <a:tailEnd/>
          </a:ln>
        </p:spPr>
      </p:pic>
      <p:sp>
        <p:nvSpPr>
          <p:cNvPr id="22530" name="TextShape 1"/>
          <p:cNvSpPr txBox="1">
            <a:spLocks noChangeArrowheads="1"/>
          </p:cNvSpPr>
          <p:nvPr/>
        </p:nvSpPr>
        <p:spPr bwMode="auto">
          <a:xfrm>
            <a:off x="342900" y="847725"/>
            <a:ext cx="8023225" cy="1141413"/>
          </a:xfrm>
          <a:prstGeom prst="rect">
            <a:avLst/>
          </a:prstGeom>
          <a:noFill/>
          <a:ln w="9525">
            <a:noFill/>
            <a:miter lim="800000"/>
            <a:headEnd/>
            <a:tailEnd/>
          </a:ln>
        </p:spPr>
        <p:txBody>
          <a:bodyPr anchor="ctr"/>
          <a:lstStyle/>
          <a:p>
            <a:pPr algn="ctr"/>
            <a:r>
              <a:rPr lang="it-IT" sz="3600">
                <a:solidFill>
                  <a:srgbClr val="1F497D"/>
                </a:solidFill>
                <a:latin typeface="Tahoma" pitchFamily="34" charset="0"/>
              </a:rPr>
              <a:t>Il problem solving</a:t>
            </a:r>
            <a:endParaRPr lang="it-IT"/>
          </a:p>
        </p:txBody>
      </p:sp>
      <p:sp>
        <p:nvSpPr>
          <p:cNvPr id="22531" name="Segnaposto contenuto 1"/>
          <p:cNvSpPr txBox="1">
            <a:spLocks/>
          </p:cNvSpPr>
          <p:nvPr/>
        </p:nvSpPr>
        <p:spPr bwMode="auto">
          <a:xfrm>
            <a:off x="3708400" y="234950"/>
            <a:ext cx="2879725" cy="817563"/>
          </a:xfrm>
          <a:prstGeom prst="rect">
            <a:avLst/>
          </a:prstGeom>
          <a:noFill/>
          <a:ln w="9525">
            <a:noFill/>
            <a:miter lim="800000"/>
            <a:headEnd/>
            <a:tailEnd/>
          </a:ln>
        </p:spPr>
        <p:txBody>
          <a:bodyPr/>
          <a:lstStyle/>
          <a:p>
            <a:pPr algn="ctr" eaLnBrk="0" hangingPunct="0">
              <a:spcBef>
                <a:spcPct val="20000"/>
              </a:spcBef>
              <a:buFont typeface="Arial" charset="0"/>
              <a:buNone/>
            </a:pPr>
            <a:r>
              <a:rPr lang="it-IT" sz="2000">
                <a:solidFill>
                  <a:schemeClr val="bg1"/>
                </a:solidFill>
              </a:rPr>
              <a:t>LA DIDATTICA ATTIVA </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Shape 1"/>
          <p:cNvSpPr txBox="1">
            <a:spLocks noChangeArrowheads="1"/>
          </p:cNvSpPr>
          <p:nvPr/>
        </p:nvSpPr>
        <p:spPr bwMode="auto">
          <a:xfrm>
            <a:off x="342900" y="847725"/>
            <a:ext cx="8023225" cy="1141413"/>
          </a:xfrm>
          <a:prstGeom prst="rect">
            <a:avLst/>
          </a:prstGeom>
          <a:noFill/>
          <a:ln w="9525">
            <a:noFill/>
            <a:miter lim="800000"/>
            <a:headEnd/>
            <a:tailEnd/>
          </a:ln>
        </p:spPr>
        <p:txBody>
          <a:bodyPr anchor="ctr"/>
          <a:lstStyle/>
          <a:p>
            <a:pPr algn="ctr"/>
            <a:r>
              <a:rPr lang="it-IT" sz="3600">
                <a:solidFill>
                  <a:srgbClr val="1F497D"/>
                </a:solidFill>
                <a:latin typeface="Tahoma" pitchFamily="34" charset="0"/>
              </a:rPr>
              <a:t>Il problem solving</a:t>
            </a:r>
            <a:endParaRPr lang="it-IT"/>
          </a:p>
        </p:txBody>
      </p:sp>
      <p:sp>
        <p:nvSpPr>
          <p:cNvPr id="6" name="TextShape 2"/>
          <p:cNvSpPr txBox="1"/>
          <p:nvPr/>
        </p:nvSpPr>
        <p:spPr>
          <a:xfrm>
            <a:off x="827088" y="2071688"/>
            <a:ext cx="7737475" cy="4049712"/>
          </a:xfrm>
          <a:prstGeom prst="rect">
            <a:avLst/>
          </a:prstGeom>
          <a:noFill/>
          <a:ln w="9360">
            <a:noFill/>
          </a:ln>
        </p:spPr>
        <p:txBody>
          <a:bodyPr/>
          <a:lstStyle/>
          <a:p>
            <a:pPr>
              <a:defRPr/>
            </a:pPr>
            <a:r>
              <a:rPr lang="it-IT" sz="2800" dirty="0">
                <a:solidFill>
                  <a:srgbClr val="0066FF"/>
                </a:solidFill>
                <a:latin typeface="Calibri" charset="0"/>
                <a:ea typeface="ＭＳ Ｐゴシック" charset="0"/>
                <a:cs typeface="ＭＳ Ｐゴシック" charset="0"/>
              </a:rPr>
              <a:t>Attenzioni metodologiche</a:t>
            </a:r>
          </a:p>
          <a:p>
            <a:pPr>
              <a:defRPr/>
            </a:pPr>
            <a:endParaRPr lang="it-IT" sz="2800" dirty="0">
              <a:solidFill>
                <a:srgbClr val="0066FF"/>
              </a:solidFill>
              <a:latin typeface="Calibri" charset="0"/>
              <a:ea typeface="ＭＳ Ｐゴシック" charset="0"/>
              <a:cs typeface="ＭＳ Ｐゴシック" charset="0"/>
            </a:endParaRPr>
          </a:p>
          <a:p>
            <a:pPr marL="342900" indent="-342900">
              <a:buClr>
                <a:srgbClr val="FF0000"/>
              </a:buClr>
              <a:buFont typeface="Wingdings" panose="05000000000000000000" pitchFamily="2" charset="2"/>
              <a:buChar char="v"/>
              <a:defRPr/>
            </a:pPr>
            <a:r>
              <a:rPr lang="it-IT" sz="2800" dirty="0">
                <a:solidFill>
                  <a:srgbClr val="0066FF"/>
                </a:solidFill>
                <a:latin typeface="Calibri" charset="0"/>
                <a:ea typeface="ＭＳ Ｐゴシック" charset="0"/>
                <a:cs typeface="ＭＳ Ｐゴシック" charset="0"/>
              </a:rPr>
              <a:t>Definire bene il problema su cui i bambini/ragazzi devono lavorare</a:t>
            </a:r>
          </a:p>
          <a:p>
            <a:pPr marL="342900" indent="-342900">
              <a:buClr>
                <a:srgbClr val="FF0000"/>
              </a:buClr>
              <a:buFont typeface="Wingdings" panose="05000000000000000000" pitchFamily="2" charset="2"/>
              <a:buChar char="v"/>
              <a:defRPr/>
            </a:pPr>
            <a:r>
              <a:rPr lang="it-IT" sz="2800" dirty="0">
                <a:solidFill>
                  <a:srgbClr val="0066FF"/>
                </a:solidFill>
                <a:latin typeface="Calibri" charset="0"/>
                <a:ea typeface="ＭＳ Ｐゴシック" charset="0"/>
                <a:cs typeface="ＭＳ Ｐゴシック" charset="0"/>
              </a:rPr>
              <a:t>Presentare in modo preciso il processo di risoluzione del problema specificando tutte le diverse fasi</a:t>
            </a:r>
          </a:p>
          <a:p>
            <a:pPr marL="342900" indent="-342900">
              <a:buClr>
                <a:srgbClr val="FF0000"/>
              </a:buClr>
              <a:buFont typeface="Wingdings" panose="05000000000000000000" pitchFamily="2" charset="2"/>
              <a:buChar char="v"/>
              <a:defRPr/>
            </a:pPr>
            <a:r>
              <a:rPr lang="it-IT" sz="2800" dirty="0">
                <a:solidFill>
                  <a:srgbClr val="0066FF"/>
                </a:solidFill>
                <a:latin typeface="Calibri" charset="0"/>
                <a:ea typeface="ＭＳ Ｐゴシック" charset="0"/>
                <a:cs typeface="ＭＳ Ｐゴシック" charset="0"/>
              </a:rPr>
              <a:t>Valutare il prodotto finale (risoluzione) ma anche il processo messo in atto</a:t>
            </a:r>
          </a:p>
          <a:p>
            <a:pPr algn="just">
              <a:defRPr/>
            </a:pPr>
            <a:endParaRPr lang="it-IT" sz="2800" dirty="0">
              <a:solidFill>
                <a:srgbClr val="0066FF"/>
              </a:solidFill>
              <a:latin typeface="Calibri" charset="0"/>
              <a:ea typeface="ＭＳ Ｐゴシック" charset="0"/>
              <a:cs typeface="ＭＳ Ｐゴシック" charset="0"/>
            </a:endParaRPr>
          </a:p>
        </p:txBody>
      </p:sp>
      <p:sp>
        <p:nvSpPr>
          <p:cNvPr id="24579" name="Segnaposto contenuto 1"/>
          <p:cNvSpPr txBox="1">
            <a:spLocks/>
          </p:cNvSpPr>
          <p:nvPr/>
        </p:nvSpPr>
        <p:spPr bwMode="auto">
          <a:xfrm>
            <a:off x="3708400" y="234950"/>
            <a:ext cx="2879725" cy="817563"/>
          </a:xfrm>
          <a:prstGeom prst="rect">
            <a:avLst/>
          </a:prstGeom>
          <a:noFill/>
          <a:ln w="9525">
            <a:noFill/>
            <a:miter lim="800000"/>
            <a:headEnd/>
            <a:tailEnd/>
          </a:ln>
        </p:spPr>
        <p:txBody>
          <a:bodyPr/>
          <a:lstStyle/>
          <a:p>
            <a:pPr algn="ctr" eaLnBrk="0" hangingPunct="0">
              <a:spcBef>
                <a:spcPct val="20000"/>
              </a:spcBef>
              <a:buFont typeface="Arial" charset="0"/>
              <a:buNone/>
            </a:pPr>
            <a:r>
              <a:rPr lang="it-IT" sz="2000">
                <a:solidFill>
                  <a:schemeClr val="bg1"/>
                </a:solidFill>
              </a:rPr>
              <a:t>LA DIDATTICA ATTIVA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charRg st="0" end="273"/>
                                            </p:txEl>
                                          </p:spTgt>
                                        </p:tgtEl>
                                        <p:attrNameLst>
                                          <p:attrName>style.visibility</p:attrName>
                                        </p:attrNameLst>
                                      </p:cBhvr>
                                      <p:to>
                                        <p:strVal val="visible"/>
                                      </p:to>
                                    </p:set>
                                    <p:animEffect transition="out" filter="barn(inVertical)">
                                      <p:cBhvr additive="repl">
                                        <p:cTn id="7" dur="500"/>
                                        <p:tgtEl>
                                          <p:spTgt spid="6">
                                            <p:txEl>
                                              <p:charRg st="0" end="27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charRg st="273" end="273"/>
                                            </p:txEl>
                                          </p:spTgt>
                                        </p:tgtEl>
                                        <p:attrNameLst>
                                          <p:attrName>style.visibility</p:attrName>
                                        </p:attrNameLst>
                                      </p:cBhvr>
                                      <p:to>
                                        <p:strVal val="visible"/>
                                      </p:to>
                                    </p:set>
                                    <p:animEffect transition="out" filter="barn(inVertical)">
                                      <p:cBhvr additive="repl">
                                        <p:cTn id="12" dur="500"/>
                                        <p:tgtEl>
                                          <p:spTgt spid="6">
                                            <p:txEl>
                                              <p:charRg st="273" end="27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charRg st="273" end="273"/>
                                            </p:txEl>
                                          </p:spTgt>
                                        </p:tgtEl>
                                        <p:attrNameLst>
                                          <p:attrName>style.visibility</p:attrName>
                                        </p:attrNameLst>
                                      </p:cBhvr>
                                      <p:to>
                                        <p:strVal val="visible"/>
                                      </p:to>
                                    </p:set>
                                    <p:animEffect transition="out" filter="barn(inVertical)">
                                      <p:cBhvr additive="repl">
                                        <p:cTn id="17" dur="500"/>
                                        <p:tgtEl>
                                          <p:spTgt spid="6">
                                            <p:txEl>
                                              <p:charRg st="273" end="27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charRg st="273" end="273"/>
                                            </p:txEl>
                                          </p:spTgt>
                                        </p:tgtEl>
                                        <p:attrNameLst>
                                          <p:attrName>style.visibility</p:attrName>
                                        </p:attrNameLst>
                                      </p:cBhvr>
                                      <p:to>
                                        <p:strVal val="visible"/>
                                      </p:to>
                                    </p:set>
                                    <p:animEffect transition="out" filter="barn(inVertical)">
                                      <p:cBhvr additive="repl">
                                        <p:cTn id="22" dur="500"/>
                                        <p:tgtEl>
                                          <p:spTgt spid="6">
                                            <p:txEl>
                                              <p:charRg st="273" end="27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Shape 1"/>
          <p:cNvSpPr txBox="1">
            <a:spLocks noChangeArrowheads="1"/>
          </p:cNvSpPr>
          <p:nvPr/>
        </p:nvSpPr>
        <p:spPr bwMode="auto">
          <a:xfrm>
            <a:off x="179388" y="1004888"/>
            <a:ext cx="8023225" cy="1143000"/>
          </a:xfrm>
          <a:prstGeom prst="rect">
            <a:avLst/>
          </a:prstGeom>
          <a:noFill/>
          <a:ln w="9525">
            <a:noFill/>
            <a:miter lim="800000"/>
            <a:headEnd/>
            <a:tailEnd/>
          </a:ln>
        </p:spPr>
        <p:txBody>
          <a:bodyPr anchor="ctr"/>
          <a:lstStyle/>
          <a:p>
            <a:pPr algn="ctr"/>
            <a:r>
              <a:rPr lang="it-IT" sz="3600">
                <a:solidFill>
                  <a:srgbClr val="1F497D"/>
                </a:solidFill>
                <a:latin typeface="Tahoma" pitchFamily="34" charset="0"/>
              </a:rPr>
              <a:t>Il problem solving: lo posso usare all’interno della classe</a:t>
            </a:r>
            <a:endParaRPr lang="it-IT"/>
          </a:p>
        </p:txBody>
      </p:sp>
      <p:sp>
        <p:nvSpPr>
          <p:cNvPr id="6" name="TextShape 2"/>
          <p:cNvSpPr txBox="1"/>
          <p:nvPr/>
        </p:nvSpPr>
        <p:spPr>
          <a:xfrm>
            <a:off x="827088" y="2071688"/>
            <a:ext cx="7737475" cy="4049712"/>
          </a:xfrm>
          <a:prstGeom prst="rect">
            <a:avLst/>
          </a:prstGeom>
          <a:noFill/>
          <a:ln w="9360">
            <a:noFill/>
          </a:ln>
        </p:spPr>
        <p:txBody>
          <a:bodyPr/>
          <a:lstStyle/>
          <a:p>
            <a:pPr>
              <a:defRPr/>
            </a:pPr>
            <a:r>
              <a:rPr lang="it-IT" sz="2800" dirty="0">
                <a:solidFill>
                  <a:srgbClr val="0066FF"/>
                </a:solidFill>
                <a:latin typeface="Calibri" charset="0"/>
                <a:ea typeface="ＭＳ Ｐゴシック" charset="0"/>
                <a:cs typeface="ＭＳ Ｐゴシック" charset="0"/>
              </a:rPr>
              <a:t>Lavoro di gruppo per discipline:</a:t>
            </a:r>
          </a:p>
          <a:p>
            <a:pPr>
              <a:defRPr/>
            </a:pPr>
            <a:endParaRPr lang="it-IT" sz="2800" dirty="0">
              <a:solidFill>
                <a:srgbClr val="0066FF"/>
              </a:solidFill>
              <a:latin typeface="Calibri" charset="0"/>
              <a:ea typeface="ＭＳ Ｐゴシック" charset="0"/>
              <a:cs typeface="ＭＳ Ｐゴシック" charset="0"/>
            </a:endParaRPr>
          </a:p>
          <a:p>
            <a:pPr marL="514350" indent="-514350">
              <a:buFontTx/>
              <a:buAutoNum type="alphaLcParenR"/>
              <a:defRPr/>
            </a:pPr>
            <a:r>
              <a:rPr lang="it-IT" sz="2800" dirty="0">
                <a:solidFill>
                  <a:srgbClr val="0066FF"/>
                </a:solidFill>
                <a:latin typeface="Calibri" charset="0"/>
                <a:ea typeface="ＭＳ Ｐゴシック" charset="0"/>
                <a:cs typeface="ＭＳ Ｐゴシック" charset="0"/>
              </a:rPr>
              <a:t>E’ utilizzabile all’interno della mia disciplina</a:t>
            </a:r>
          </a:p>
          <a:p>
            <a:pPr marL="514350" indent="-514350">
              <a:buFontTx/>
              <a:buAutoNum type="alphaLcParenR"/>
              <a:defRPr/>
            </a:pPr>
            <a:endParaRPr lang="it-IT" sz="2800" dirty="0">
              <a:solidFill>
                <a:srgbClr val="0066FF"/>
              </a:solidFill>
              <a:latin typeface="Calibri" charset="0"/>
              <a:ea typeface="ＭＳ Ｐゴシック" charset="0"/>
              <a:cs typeface="ＭＳ Ｐゴシック" charset="0"/>
            </a:endParaRPr>
          </a:p>
          <a:p>
            <a:pPr marL="514350" indent="-514350">
              <a:buFontTx/>
              <a:buAutoNum type="alphaLcParenR"/>
              <a:defRPr/>
            </a:pPr>
            <a:r>
              <a:rPr lang="it-IT" sz="2800" dirty="0">
                <a:solidFill>
                  <a:srgbClr val="0066FF"/>
                </a:solidFill>
                <a:latin typeface="Calibri" charset="0"/>
                <a:ea typeface="ＭＳ Ｐゴシック" charset="0"/>
                <a:cs typeface="ＭＳ Ｐゴシック" charset="0"/>
              </a:rPr>
              <a:t>Per presentare quali contenuti</a:t>
            </a:r>
          </a:p>
          <a:p>
            <a:pPr marL="514350" indent="-514350">
              <a:buFontTx/>
              <a:buAutoNum type="alphaLcParenR"/>
              <a:defRPr/>
            </a:pPr>
            <a:endParaRPr lang="it-IT" sz="2800" dirty="0">
              <a:solidFill>
                <a:srgbClr val="0066FF"/>
              </a:solidFill>
              <a:latin typeface="Calibri" charset="0"/>
              <a:ea typeface="ＭＳ Ｐゴシック" charset="0"/>
              <a:cs typeface="ＭＳ Ｐゴシック" charset="0"/>
            </a:endParaRPr>
          </a:p>
          <a:p>
            <a:pPr marL="514350" indent="-514350">
              <a:buFontTx/>
              <a:buAutoNum type="alphaLcParenR"/>
              <a:defRPr/>
            </a:pPr>
            <a:r>
              <a:rPr lang="it-IT" sz="2800" dirty="0">
                <a:solidFill>
                  <a:srgbClr val="0066FF"/>
                </a:solidFill>
                <a:latin typeface="Calibri" charset="0"/>
                <a:ea typeface="ＭＳ Ｐゴシック" charset="0"/>
                <a:cs typeface="ＭＳ Ｐゴシック" charset="0"/>
              </a:rPr>
              <a:t>Quali attenzioni particolari mettere in atto</a:t>
            </a:r>
          </a:p>
          <a:p>
            <a:pPr algn="just">
              <a:defRPr/>
            </a:pPr>
            <a:endParaRPr lang="it-IT" sz="2800" dirty="0">
              <a:solidFill>
                <a:srgbClr val="0066FF"/>
              </a:solidFill>
              <a:latin typeface="Calibri" charset="0"/>
              <a:ea typeface="ＭＳ Ｐゴシック" charset="0"/>
              <a:cs typeface="ＭＳ Ｐゴシック" charset="0"/>
            </a:endParaRPr>
          </a:p>
        </p:txBody>
      </p:sp>
      <p:sp>
        <p:nvSpPr>
          <p:cNvPr id="25603" name="Segnaposto contenuto 1"/>
          <p:cNvSpPr txBox="1">
            <a:spLocks/>
          </p:cNvSpPr>
          <p:nvPr/>
        </p:nvSpPr>
        <p:spPr bwMode="auto">
          <a:xfrm>
            <a:off x="3708400" y="234950"/>
            <a:ext cx="2879725" cy="817563"/>
          </a:xfrm>
          <a:prstGeom prst="rect">
            <a:avLst/>
          </a:prstGeom>
          <a:noFill/>
          <a:ln w="9525">
            <a:noFill/>
            <a:miter lim="800000"/>
            <a:headEnd/>
            <a:tailEnd/>
          </a:ln>
        </p:spPr>
        <p:txBody>
          <a:bodyPr/>
          <a:lstStyle/>
          <a:p>
            <a:pPr algn="ctr" eaLnBrk="0" hangingPunct="0">
              <a:spcBef>
                <a:spcPct val="20000"/>
              </a:spcBef>
              <a:buFont typeface="Arial" charset="0"/>
              <a:buNone/>
            </a:pPr>
            <a:r>
              <a:rPr lang="it-IT" sz="2000">
                <a:solidFill>
                  <a:schemeClr val="bg1"/>
                </a:solidFill>
              </a:rPr>
              <a:t>LA DIDATTICA ATTIVA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charRg st="0" end="162"/>
                                            </p:txEl>
                                          </p:spTgt>
                                        </p:tgtEl>
                                        <p:attrNameLst>
                                          <p:attrName>style.visibility</p:attrName>
                                        </p:attrNameLst>
                                      </p:cBhvr>
                                      <p:to>
                                        <p:strVal val="visible"/>
                                      </p:to>
                                    </p:set>
                                    <p:animEffect transition="out" filter="barn(inVertical)">
                                      <p:cBhvr additive="repl">
                                        <p:cTn id="7" dur="500"/>
                                        <p:tgtEl>
                                          <p:spTgt spid="6">
                                            <p:txEl>
                                              <p:charRg st="0" end="16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charRg st="162" end="162"/>
                                            </p:txEl>
                                          </p:spTgt>
                                        </p:tgtEl>
                                        <p:attrNameLst>
                                          <p:attrName>style.visibility</p:attrName>
                                        </p:attrNameLst>
                                      </p:cBhvr>
                                      <p:to>
                                        <p:strVal val="visible"/>
                                      </p:to>
                                    </p:set>
                                    <p:animEffect transition="out" filter="barn(inVertical)">
                                      <p:cBhvr additive="repl">
                                        <p:cTn id="12" dur="500"/>
                                        <p:tgtEl>
                                          <p:spTgt spid="6">
                                            <p:txEl>
                                              <p:charRg st="162" end="16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charRg st="162" end="162"/>
                                            </p:txEl>
                                          </p:spTgt>
                                        </p:tgtEl>
                                        <p:attrNameLst>
                                          <p:attrName>style.visibility</p:attrName>
                                        </p:attrNameLst>
                                      </p:cBhvr>
                                      <p:to>
                                        <p:strVal val="visible"/>
                                      </p:to>
                                    </p:set>
                                    <p:animEffect transition="out" filter="barn(inVertical)">
                                      <p:cBhvr additive="repl">
                                        <p:cTn id="17" dur="500"/>
                                        <p:tgtEl>
                                          <p:spTgt spid="6">
                                            <p:txEl>
                                              <p:charRg st="162" end="16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charRg st="162" end="162"/>
                                            </p:txEl>
                                          </p:spTgt>
                                        </p:tgtEl>
                                        <p:attrNameLst>
                                          <p:attrName>style.visibility</p:attrName>
                                        </p:attrNameLst>
                                      </p:cBhvr>
                                      <p:to>
                                        <p:strVal val="visible"/>
                                      </p:to>
                                    </p:set>
                                    <p:animEffect transition="out" filter="barn(inVertical)">
                                      <p:cBhvr additive="repl">
                                        <p:cTn id="22" dur="500"/>
                                        <p:tgtEl>
                                          <p:spTgt spid="6">
                                            <p:txEl>
                                              <p:charRg st="162" end="16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Shape 1"/>
          <p:cNvSpPr txBox="1">
            <a:spLocks noChangeArrowheads="1"/>
          </p:cNvSpPr>
          <p:nvPr/>
        </p:nvSpPr>
        <p:spPr bwMode="auto">
          <a:xfrm>
            <a:off x="827088" y="908050"/>
            <a:ext cx="8023225" cy="1143000"/>
          </a:xfrm>
          <a:prstGeom prst="rect">
            <a:avLst/>
          </a:prstGeom>
          <a:noFill/>
          <a:ln w="9525">
            <a:noFill/>
            <a:miter lim="800000"/>
            <a:headEnd/>
            <a:tailEnd/>
          </a:ln>
        </p:spPr>
        <p:txBody>
          <a:bodyPr anchor="ctr"/>
          <a:lstStyle/>
          <a:p>
            <a:pPr algn="ctr"/>
            <a:r>
              <a:rPr lang="it-IT" sz="3600">
                <a:solidFill>
                  <a:srgbClr val="4F81BD"/>
                </a:solidFill>
                <a:latin typeface="Tahoma" pitchFamily="34" charset="0"/>
              </a:rPr>
              <a:t>
Le mappe concettuali 
</a:t>
            </a:r>
            <a:endParaRPr lang="it-IT"/>
          </a:p>
        </p:txBody>
      </p:sp>
      <p:pic>
        <p:nvPicPr>
          <p:cNvPr id="7" name="Shape">
            <a:hlinkClick r:id="" action="ppaction://media"/>
          </p:cNvPr>
          <p:cNvPicPr>
            <a:picLocks noRot="1" noChangeAspect="1"/>
          </p:cNvPicPr>
          <p:nvPr>
            <a:videoFile r:link="rId1"/>
          </p:nvPr>
        </p:nvPicPr>
        <p:blipFill>
          <a:blip r:embed="rId4"/>
          <a:srcRect/>
          <a:stretch>
            <a:fillRect/>
          </a:stretch>
        </p:blipFill>
        <p:spPr bwMode="auto">
          <a:xfrm>
            <a:off x="273050" y="1906588"/>
            <a:ext cx="8405813" cy="4557712"/>
          </a:xfrm>
          <a:prstGeom prst="rect">
            <a:avLst/>
          </a:prstGeom>
          <a:noFill/>
          <a:ln w="9525">
            <a:noFill/>
            <a:miter lim="800000"/>
            <a:headEnd/>
            <a:tailEnd/>
          </a:ln>
        </p:spPr>
      </p:pic>
      <p:sp>
        <p:nvSpPr>
          <p:cNvPr id="26627" name="Segnaposto contenuto 1"/>
          <p:cNvSpPr txBox="1">
            <a:spLocks/>
          </p:cNvSpPr>
          <p:nvPr/>
        </p:nvSpPr>
        <p:spPr bwMode="auto">
          <a:xfrm>
            <a:off x="3708400" y="234950"/>
            <a:ext cx="2879725" cy="817563"/>
          </a:xfrm>
          <a:prstGeom prst="rect">
            <a:avLst/>
          </a:prstGeom>
          <a:noFill/>
          <a:ln w="9525">
            <a:noFill/>
            <a:miter lim="800000"/>
            <a:headEnd/>
            <a:tailEnd/>
          </a:ln>
        </p:spPr>
        <p:txBody>
          <a:bodyPr/>
          <a:lstStyle/>
          <a:p>
            <a:pPr algn="ctr" eaLnBrk="0" hangingPunct="0">
              <a:spcBef>
                <a:spcPct val="20000"/>
              </a:spcBef>
              <a:buFont typeface="Arial" charset="0"/>
              <a:buNone/>
            </a:pPr>
            <a:r>
              <a:rPr lang="it-IT" sz="2000">
                <a:solidFill>
                  <a:schemeClr val="bg1"/>
                </a:solidFill>
              </a:rPr>
              <a:t>LA DIDATTICA ATTIVA </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Shape 1"/>
          <p:cNvSpPr txBox="1">
            <a:spLocks noChangeArrowheads="1"/>
          </p:cNvSpPr>
          <p:nvPr/>
        </p:nvSpPr>
        <p:spPr bwMode="auto">
          <a:xfrm>
            <a:off x="342900" y="847725"/>
            <a:ext cx="8023225" cy="1141413"/>
          </a:xfrm>
          <a:prstGeom prst="rect">
            <a:avLst/>
          </a:prstGeom>
          <a:noFill/>
          <a:ln w="9525">
            <a:noFill/>
            <a:miter lim="800000"/>
            <a:headEnd/>
            <a:tailEnd/>
          </a:ln>
        </p:spPr>
        <p:txBody>
          <a:bodyPr anchor="ctr"/>
          <a:lstStyle/>
          <a:p>
            <a:pPr algn="ctr"/>
            <a:r>
              <a:rPr lang="it-IT" sz="3600">
                <a:solidFill>
                  <a:srgbClr val="1F497D"/>
                </a:solidFill>
                <a:latin typeface="Tahoma" pitchFamily="34" charset="0"/>
              </a:rPr>
              <a:t>Le mappe concettuali </a:t>
            </a:r>
            <a:endParaRPr lang="it-IT"/>
          </a:p>
        </p:txBody>
      </p:sp>
      <p:sp>
        <p:nvSpPr>
          <p:cNvPr id="6" name="TextShape 2"/>
          <p:cNvSpPr txBox="1"/>
          <p:nvPr/>
        </p:nvSpPr>
        <p:spPr>
          <a:xfrm>
            <a:off x="827088" y="2071688"/>
            <a:ext cx="7737475" cy="4049712"/>
          </a:xfrm>
          <a:prstGeom prst="rect">
            <a:avLst/>
          </a:prstGeom>
          <a:noFill/>
          <a:ln w="9360">
            <a:noFill/>
          </a:ln>
        </p:spPr>
        <p:txBody>
          <a:bodyPr/>
          <a:lstStyle/>
          <a:p>
            <a:pPr>
              <a:defRPr/>
            </a:pPr>
            <a:r>
              <a:rPr lang="it-IT" sz="2800" dirty="0">
                <a:solidFill>
                  <a:srgbClr val="0066FF"/>
                </a:solidFill>
                <a:latin typeface="Calibri" charset="0"/>
                <a:ea typeface="ＭＳ Ｐゴシック" charset="0"/>
                <a:cs typeface="ＭＳ Ｐゴシック" charset="0"/>
              </a:rPr>
              <a:t>Attenzioni metodologiche</a:t>
            </a:r>
          </a:p>
          <a:p>
            <a:pPr>
              <a:defRPr/>
            </a:pPr>
            <a:endParaRPr lang="it-IT" sz="2800" dirty="0">
              <a:solidFill>
                <a:srgbClr val="0066FF"/>
              </a:solidFill>
              <a:latin typeface="Calibri" charset="0"/>
              <a:ea typeface="ＭＳ Ｐゴシック" charset="0"/>
              <a:cs typeface="ＭＳ Ｐゴシック" charset="0"/>
            </a:endParaRPr>
          </a:p>
          <a:p>
            <a:pPr marL="342900" indent="-342900">
              <a:buClr>
                <a:srgbClr val="FF0000"/>
              </a:buClr>
              <a:buFont typeface="Wingdings" panose="05000000000000000000" pitchFamily="2" charset="2"/>
              <a:buChar char="v"/>
              <a:defRPr/>
            </a:pPr>
            <a:r>
              <a:rPr lang="it-IT" sz="2800" dirty="0">
                <a:solidFill>
                  <a:srgbClr val="0066FF"/>
                </a:solidFill>
                <a:latin typeface="Calibri" charset="0"/>
                <a:ea typeface="ＭＳ Ｐゴシック" charset="0"/>
                <a:cs typeface="ＭＳ Ｐゴシック" charset="0"/>
              </a:rPr>
              <a:t>Identificare le parole chiave (ambiti) su cui poi costruire la mappa</a:t>
            </a:r>
          </a:p>
          <a:p>
            <a:pPr marL="342900" indent="-342900">
              <a:buClr>
                <a:srgbClr val="FF0000"/>
              </a:buClr>
              <a:buFont typeface="Wingdings" panose="05000000000000000000" pitchFamily="2" charset="2"/>
              <a:buChar char="v"/>
              <a:defRPr/>
            </a:pPr>
            <a:r>
              <a:rPr lang="it-IT" sz="2800" dirty="0">
                <a:solidFill>
                  <a:srgbClr val="0066FF"/>
                </a:solidFill>
                <a:latin typeface="Calibri" charset="0"/>
                <a:ea typeface="ＭＳ Ｐゴシック" charset="0"/>
                <a:cs typeface="ＭＳ Ｐゴシック" charset="0"/>
              </a:rPr>
              <a:t>Non è solo uno strumento per le persone con disabilità </a:t>
            </a:r>
          </a:p>
          <a:p>
            <a:pPr marL="342900" indent="-342900">
              <a:buClr>
                <a:srgbClr val="FF0000"/>
              </a:buClr>
              <a:buFont typeface="Wingdings" panose="05000000000000000000" pitchFamily="2" charset="2"/>
              <a:buChar char="v"/>
              <a:defRPr/>
            </a:pPr>
            <a:r>
              <a:rPr lang="it-IT" sz="2800" dirty="0">
                <a:solidFill>
                  <a:srgbClr val="0066FF"/>
                </a:solidFill>
                <a:latin typeface="Calibri" charset="0"/>
                <a:ea typeface="ＭＳ Ｐゴシック" charset="0"/>
                <a:cs typeface="ＭＳ Ｐゴシック" charset="0"/>
              </a:rPr>
              <a:t>Può essere utilizzata una costruzione grafica e manuale</a:t>
            </a:r>
          </a:p>
          <a:p>
            <a:pPr algn="just">
              <a:defRPr/>
            </a:pPr>
            <a:endParaRPr lang="it-IT" sz="2800" dirty="0">
              <a:solidFill>
                <a:srgbClr val="0066FF"/>
              </a:solidFill>
              <a:latin typeface="Calibri" charset="0"/>
              <a:ea typeface="ＭＳ Ｐゴシック" charset="0"/>
              <a:cs typeface="ＭＳ Ｐゴシック" charset="0"/>
            </a:endParaRPr>
          </a:p>
        </p:txBody>
      </p:sp>
      <p:sp>
        <p:nvSpPr>
          <p:cNvPr id="28675" name="Segnaposto contenuto 1"/>
          <p:cNvSpPr txBox="1">
            <a:spLocks/>
          </p:cNvSpPr>
          <p:nvPr/>
        </p:nvSpPr>
        <p:spPr bwMode="auto">
          <a:xfrm>
            <a:off x="3708400" y="234950"/>
            <a:ext cx="2879725" cy="817563"/>
          </a:xfrm>
          <a:prstGeom prst="rect">
            <a:avLst/>
          </a:prstGeom>
          <a:noFill/>
          <a:ln w="9525">
            <a:noFill/>
            <a:miter lim="800000"/>
            <a:headEnd/>
            <a:tailEnd/>
          </a:ln>
        </p:spPr>
        <p:txBody>
          <a:bodyPr/>
          <a:lstStyle/>
          <a:p>
            <a:pPr algn="ctr" eaLnBrk="0" hangingPunct="0">
              <a:spcBef>
                <a:spcPct val="20000"/>
              </a:spcBef>
              <a:buFont typeface="Arial" charset="0"/>
              <a:buNone/>
            </a:pPr>
            <a:r>
              <a:rPr lang="it-IT" sz="2000">
                <a:solidFill>
                  <a:schemeClr val="bg1"/>
                </a:solidFill>
              </a:rPr>
              <a:t>LA DIDATTICA ATTIVA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charRg st="0" end="208"/>
                                            </p:txEl>
                                          </p:spTgt>
                                        </p:tgtEl>
                                        <p:attrNameLst>
                                          <p:attrName>style.visibility</p:attrName>
                                        </p:attrNameLst>
                                      </p:cBhvr>
                                      <p:to>
                                        <p:strVal val="visible"/>
                                      </p:to>
                                    </p:set>
                                    <p:animEffect transition="out" filter="barn(inVertical)">
                                      <p:cBhvr additive="repl">
                                        <p:cTn id="7" dur="500"/>
                                        <p:tgtEl>
                                          <p:spTgt spid="6">
                                            <p:txEl>
                                              <p:charRg st="0" end="20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charRg st="208" end="208"/>
                                            </p:txEl>
                                          </p:spTgt>
                                        </p:tgtEl>
                                        <p:attrNameLst>
                                          <p:attrName>style.visibility</p:attrName>
                                        </p:attrNameLst>
                                      </p:cBhvr>
                                      <p:to>
                                        <p:strVal val="visible"/>
                                      </p:to>
                                    </p:set>
                                    <p:animEffect transition="out" filter="barn(inVertical)">
                                      <p:cBhvr additive="repl">
                                        <p:cTn id="12" dur="500"/>
                                        <p:tgtEl>
                                          <p:spTgt spid="6">
                                            <p:txEl>
                                              <p:charRg st="208" end="20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charRg st="208" end="208"/>
                                            </p:txEl>
                                          </p:spTgt>
                                        </p:tgtEl>
                                        <p:attrNameLst>
                                          <p:attrName>style.visibility</p:attrName>
                                        </p:attrNameLst>
                                      </p:cBhvr>
                                      <p:to>
                                        <p:strVal val="visible"/>
                                      </p:to>
                                    </p:set>
                                    <p:animEffect transition="out" filter="barn(inVertical)">
                                      <p:cBhvr additive="repl">
                                        <p:cTn id="17" dur="500"/>
                                        <p:tgtEl>
                                          <p:spTgt spid="6">
                                            <p:txEl>
                                              <p:charRg st="208" end="20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charRg st="208" end="208"/>
                                            </p:txEl>
                                          </p:spTgt>
                                        </p:tgtEl>
                                        <p:attrNameLst>
                                          <p:attrName>style.visibility</p:attrName>
                                        </p:attrNameLst>
                                      </p:cBhvr>
                                      <p:to>
                                        <p:strVal val="visible"/>
                                      </p:to>
                                    </p:set>
                                    <p:animEffect transition="out" filter="barn(inVertical)">
                                      <p:cBhvr additive="repl">
                                        <p:cTn id="22" dur="500"/>
                                        <p:tgtEl>
                                          <p:spTgt spid="6">
                                            <p:txEl>
                                              <p:charRg st="208" end="20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Shape 1"/>
          <p:cNvSpPr txBox="1">
            <a:spLocks noChangeArrowheads="1"/>
          </p:cNvSpPr>
          <p:nvPr/>
        </p:nvSpPr>
        <p:spPr bwMode="auto">
          <a:xfrm>
            <a:off x="179388" y="1004888"/>
            <a:ext cx="8023225" cy="1143000"/>
          </a:xfrm>
          <a:prstGeom prst="rect">
            <a:avLst/>
          </a:prstGeom>
          <a:noFill/>
          <a:ln w="9525">
            <a:noFill/>
            <a:miter lim="800000"/>
            <a:headEnd/>
            <a:tailEnd/>
          </a:ln>
        </p:spPr>
        <p:txBody>
          <a:bodyPr anchor="ctr"/>
          <a:lstStyle/>
          <a:p>
            <a:pPr algn="ctr"/>
            <a:r>
              <a:rPr lang="it-IT" sz="3600">
                <a:solidFill>
                  <a:srgbClr val="1F497D"/>
                </a:solidFill>
                <a:latin typeface="Tahoma" pitchFamily="34" charset="0"/>
              </a:rPr>
              <a:t>Le mappe concettuali: come le posso usare all’interno della classe</a:t>
            </a:r>
            <a:endParaRPr lang="it-IT"/>
          </a:p>
        </p:txBody>
      </p:sp>
      <p:sp>
        <p:nvSpPr>
          <p:cNvPr id="6" name="TextShape 2"/>
          <p:cNvSpPr txBox="1"/>
          <p:nvPr/>
        </p:nvSpPr>
        <p:spPr>
          <a:xfrm>
            <a:off x="827088" y="2071688"/>
            <a:ext cx="7737475" cy="4049712"/>
          </a:xfrm>
          <a:prstGeom prst="rect">
            <a:avLst/>
          </a:prstGeom>
          <a:noFill/>
          <a:ln w="9360">
            <a:noFill/>
          </a:ln>
        </p:spPr>
        <p:txBody>
          <a:bodyPr/>
          <a:lstStyle/>
          <a:p>
            <a:pPr>
              <a:defRPr/>
            </a:pPr>
            <a:r>
              <a:rPr lang="it-IT" sz="2800" dirty="0">
                <a:solidFill>
                  <a:srgbClr val="0066FF"/>
                </a:solidFill>
                <a:latin typeface="Calibri" charset="0"/>
                <a:ea typeface="ＭＳ Ｐゴシック" charset="0"/>
                <a:cs typeface="ＭＳ Ｐゴシック" charset="0"/>
              </a:rPr>
              <a:t>Lavoro di gruppo per discipline:</a:t>
            </a:r>
          </a:p>
          <a:p>
            <a:pPr>
              <a:defRPr/>
            </a:pPr>
            <a:endParaRPr lang="it-IT" sz="2800" dirty="0">
              <a:solidFill>
                <a:srgbClr val="0066FF"/>
              </a:solidFill>
              <a:latin typeface="Calibri" charset="0"/>
              <a:ea typeface="ＭＳ Ｐゴシック" charset="0"/>
              <a:cs typeface="ＭＳ Ｐゴシック" charset="0"/>
            </a:endParaRPr>
          </a:p>
          <a:p>
            <a:pPr marL="514350" indent="-514350">
              <a:buFontTx/>
              <a:buAutoNum type="alphaLcParenR"/>
              <a:defRPr/>
            </a:pPr>
            <a:r>
              <a:rPr lang="it-IT" sz="2800" dirty="0">
                <a:solidFill>
                  <a:srgbClr val="0066FF"/>
                </a:solidFill>
                <a:latin typeface="Calibri" charset="0"/>
                <a:ea typeface="ＭＳ Ｐゴシック" charset="0"/>
                <a:cs typeface="ＭＳ Ｐゴシック" charset="0"/>
              </a:rPr>
              <a:t>E’ utilizzabile all’interno della mia disciplina</a:t>
            </a:r>
          </a:p>
          <a:p>
            <a:pPr marL="514350" indent="-514350">
              <a:buFontTx/>
              <a:buAutoNum type="alphaLcParenR"/>
              <a:defRPr/>
            </a:pPr>
            <a:endParaRPr lang="it-IT" sz="2800" dirty="0">
              <a:solidFill>
                <a:srgbClr val="0066FF"/>
              </a:solidFill>
              <a:latin typeface="Calibri" charset="0"/>
              <a:ea typeface="ＭＳ Ｐゴシック" charset="0"/>
              <a:cs typeface="ＭＳ Ｐゴシック" charset="0"/>
            </a:endParaRPr>
          </a:p>
          <a:p>
            <a:pPr marL="514350" indent="-514350">
              <a:buFontTx/>
              <a:buAutoNum type="alphaLcParenR"/>
              <a:defRPr/>
            </a:pPr>
            <a:r>
              <a:rPr lang="it-IT" sz="2800" dirty="0">
                <a:solidFill>
                  <a:srgbClr val="0066FF"/>
                </a:solidFill>
                <a:latin typeface="Calibri" charset="0"/>
                <a:ea typeface="ＭＳ Ｐゴシック" charset="0"/>
                <a:cs typeface="ＭＳ Ｐゴシック" charset="0"/>
              </a:rPr>
              <a:t>Per presentare quali contenuti</a:t>
            </a:r>
          </a:p>
          <a:p>
            <a:pPr marL="514350" indent="-514350">
              <a:buFontTx/>
              <a:buAutoNum type="alphaLcParenR"/>
              <a:defRPr/>
            </a:pPr>
            <a:endParaRPr lang="it-IT" sz="2800" dirty="0">
              <a:solidFill>
                <a:srgbClr val="0066FF"/>
              </a:solidFill>
              <a:latin typeface="Calibri" charset="0"/>
              <a:ea typeface="ＭＳ Ｐゴシック" charset="0"/>
              <a:cs typeface="ＭＳ Ｐゴシック" charset="0"/>
            </a:endParaRPr>
          </a:p>
          <a:p>
            <a:pPr marL="514350" indent="-514350">
              <a:buFontTx/>
              <a:buAutoNum type="alphaLcParenR"/>
              <a:defRPr/>
            </a:pPr>
            <a:r>
              <a:rPr lang="it-IT" sz="2800" dirty="0">
                <a:solidFill>
                  <a:srgbClr val="0066FF"/>
                </a:solidFill>
                <a:latin typeface="Calibri" charset="0"/>
                <a:ea typeface="ＭＳ Ｐゴシック" charset="0"/>
                <a:cs typeface="ＭＳ Ｐゴシック" charset="0"/>
              </a:rPr>
              <a:t>Quali attenzioni particolari mettere in atto</a:t>
            </a:r>
          </a:p>
          <a:p>
            <a:pPr algn="just">
              <a:defRPr/>
            </a:pPr>
            <a:endParaRPr lang="it-IT" sz="2800" dirty="0">
              <a:solidFill>
                <a:srgbClr val="0066FF"/>
              </a:solidFill>
              <a:latin typeface="Calibri" charset="0"/>
              <a:ea typeface="ＭＳ Ｐゴシック" charset="0"/>
              <a:cs typeface="ＭＳ Ｐゴシック" charset="0"/>
            </a:endParaRPr>
          </a:p>
        </p:txBody>
      </p:sp>
      <p:sp>
        <p:nvSpPr>
          <p:cNvPr id="29699" name="Segnaposto contenuto 1"/>
          <p:cNvSpPr txBox="1">
            <a:spLocks/>
          </p:cNvSpPr>
          <p:nvPr/>
        </p:nvSpPr>
        <p:spPr bwMode="auto">
          <a:xfrm>
            <a:off x="3708400" y="234950"/>
            <a:ext cx="2879725" cy="817563"/>
          </a:xfrm>
          <a:prstGeom prst="rect">
            <a:avLst/>
          </a:prstGeom>
          <a:noFill/>
          <a:ln w="9525">
            <a:noFill/>
            <a:miter lim="800000"/>
            <a:headEnd/>
            <a:tailEnd/>
          </a:ln>
        </p:spPr>
        <p:txBody>
          <a:bodyPr/>
          <a:lstStyle/>
          <a:p>
            <a:pPr algn="ctr" eaLnBrk="0" hangingPunct="0">
              <a:spcBef>
                <a:spcPct val="20000"/>
              </a:spcBef>
              <a:buFont typeface="Arial" charset="0"/>
              <a:buNone/>
            </a:pPr>
            <a:r>
              <a:rPr lang="it-IT" sz="2000">
                <a:solidFill>
                  <a:schemeClr val="bg1"/>
                </a:solidFill>
              </a:rPr>
              <a:t>LA DIDATTICA ATTIVA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charRg st="0" end="162"/>
                                            </p:txEl>
                                          </p:spTgt>
                                        </p:tgtEl>
                                        <p:attrNameLst>
                                          <p:attrName>style.visibility</p:attrName>
                                        </p:attrNameLst>
                                      </p:cBhvr>
                                      <p:to>
                                        <p:strVal val="visible"/>
                                      </p:to>
                                    </p:set>
                                    <p:animEffect transition="out" filter="barn(inVertical)">
                                      <p:cBhvr additive="repl">
                                        <p:cTn id="7" dur="500"/>
                                        <p:tgtEl>
                                          <p:spTgt spid="6">
                                            <p:txEl>
                                              <p:charRg st="0" end="16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charRg st="162" end="162"/>
                                            </p:txEl>
                                          </p:spTgt>
                                        </p:tgtEl>
                                        <p:attrNameLst>
                                          <p:attrName>style.visibility</p:attrName>
                                        </p:attrNameLst>
                                      </p:cBhvr>
                                      <p:to>
                                        <p:strVal val="visible"/>
                                      </p:to>
                                    </p:set>
                                    <p:animEffect transition="out" filter="barn(inVertical)">
                                      <p:cBhvr additive="repl">
                                        <p:cTn id="12" dur="500"/>
                                        <p:tgtEl>
                                          <p:spTgt spid="6">
                                            <p:txEl>
                                              <p:charRg st="162" end="16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charRg st="162" end="162"/>
                                            </p:txEl>
                                          </p:spTgt>
                                        </p:tgtEl>
                                        <p:attrNameLst>
                                          <p:attrName>style.visibility</p:attrName>
                                        </p:attrNameLst>
                                      </p:cBhvr>
                                      <p:to>
                                        <p:strVal val="visible"/>
                                      </p:to>
                                    </p:set>
                                    <p:animEffect transition="out" filter="barn(inVertical)">
                                      <p:cBhvr additive="repl">
                                        <p:cTn id="17" dur="500"/>
                                        <p:tgtEl>
                                          <p:spTgt spid="6">
                                            <p:txEl>
                                              <p:charRg st="162" end="16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charRg st="162" end="162"/>
                                            </p:txEl>
                                          </p:spTgt>
                                        </p:tgtEl>
                                        <p:attrNameLst>
                                          <p:attrName>style.visibility</p:attrName>
                                        </p:attrNameLst>
                                      </p:cBhvr>
                                      <p:to>
                                        <p:strVal val="visible"/>
                                      </p:to>
                                    </p:set>
                                    <p:animEffect transition="out" filter="barn(inVertical)">
                                      <p:cBhvr additive="repl">
                                        <p:cTn id="22" dur="500"/>
                                        <p:tgtEl>
                                          <p:spTgt spid="6">
                                            <p:txEl>
                                              <p:charRg st="162" end="16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Shape 1"/>
          <p:cNvSpPr txBox="1">
            <a:spLocks noChangeArrowheads="1"/>
          </p:cNvSpPr>
          <p:nvPr/>
        </p:nvSpPr>
        <p:spPr bwMode="auto">
          <a:xfrm>
            <a:off x="463550" y="765175"/>
            <a:ext cx="8023225" cy="1141413"/>
          </a:xfrm>
          <a:prstGeom prst="rect">
            <a:avLst/>
          </a:prstGeom>
          <a:noFill/>
          <a:ln w="9525">
            <a:noFill/>
            <a:miter lim="800000"/>
            <a:headEnd/>
            <a:tailEnd/>
          </a:ln>
        </p:spPr>
        <p:txBody>
          <a:bodyPr anchor="ctr"/>
          <a:lstStyle/>
          <a:p>
            <a:pPr algn="ctr"/>
            <a:r>
              <a:rPr lang="it-IT" sz="3600">
                <a:solidFill>
                  <a:srgbClr val="4F81BD"/>
                </a:solidFill>
                <a:latin typeface="Tahoma" pitchFamily="34" charset="0"/>
              </a:rPr>
              <a:t>Il cooperative learning </a:t>
            </a:r>
            <a:endParaRPr lang="it-IT"/>
          </a:p>
        </p:txBody>
      </p:sp>
      <p:pic>
        <p:nvPicPr>
          <p:cNvPr id="3" name="Shape">
            <a:hlinkClick r:id="" action="ppaction://media"/>
          </p:cNvPr>
          <p:cNvPicPr>
            <a:picLocks noRot="1" noChangeAspect="1"/>
          </p:cNvPicPr>
          <p:nvPr>
            <a:videoFile r:link="rId1"/>
          </p:nvPr>
        </p:nvPicPr>
        <p:blipFill>
          <a:blip r:embed="rId4"/>
          <a:srcRect/>
          <a:stretch>
            <a:fillRect/>
          </a:stretch>
        </p:blipFill>
        <p:spPr bwMode="auto">
          <a:xfrm>
            <a:off x="1017588" y="1700213"/>
            <a:ext cx="6388100" cy="4259262"/>
          </a:xfrm>
          <a:prstGeom prst="rect">
            <a:avLst/>
          </a:prstGeom>
          <a:noFill/>
          <a:ln w="9525">
            <a:noFill/>
            <a:miter lim="800000"/>
            <a:headEnd/>
            <a:tailEnd/>
          </a:ln>
        </p:spPr>
      </p:pic>
      <p:sp>
        <p:nvSpPr>
          <p:cNvPr id="30723" name="Segnaposto contenuto 1"/>
          <p:cNvSpPr txBox="1">
            <a:spLocks/>
          </p:cNvSpPr>
          <p:nvPr/>
        </p:nvSpPr>
        <p:spPr bwMode="auto">
          <a:xfrm>
            <a:off x="3708400" y="234950"/>
            <a:ext cx="2879725" cy="817563"/>
          </a:xfrm>
          <a:prstGeom prst="rect">
            <a:avLst/>
          </a:prstGeom>
          <a:noFill/>
          <a:ln w="9525">
            <a:noFill/>
            <a:miter lim="800000"/>
            <a:headEnd/>
            <a:tailEnd/>
          </a:ln>
        </p:spPr>
        <p:txBody>
          <a:bodyPr/>
          <a:lstStyle/>
          <a:p>
            <a:pPr algn="ctr" eaLnBrk="0" hangingPunct="0">
              <a:spcBef>
                <a:spcPct val="20000"/>
              </a:spcBef>
              <a:buFont typeface="Arial" charset="0"/>
              <a:buNone/>
            </a:pPr>
            <a:r>
              <a:rPr lang="it-IT" sz="2000">
                <a:solidFill>
                  <a:schemeClr val="bg1"/>
                </a:solidFill>
              </a:rPr>
              <a:t>LA DIDATTICA ATTIVA </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Shape 1"/>
          <p:cNvSpPr txBox="1">
            <a:spLocks noChangeArrowheads="1"/>
          </p:cNvSpPr>
          <p:nvPr/>
        </p:nvSpPr>
        <p:spPr bwMode="auto">
          <a:xfrm>
            <a:off x="539750" y="1028700"/>
            <a:ext cx="8023225" cy="1143000"/>
          </a:xfrm>
          <a:prstGeom prst="rect">
            <a:avLst/>
          </a:prstGeom>
          <a:noFill/>
          <a:ln w="9525">
            <a:noFill/>
            <a:miter lim="800000"/>
            <a:headEnd/>
            <a:tailEnd/>
          </a:ln>
        </p:spPr>
        <p:txBody>
          <a:bodyPr anchor="ctr"/>
          <a:lstStyle/>
          <a:p>
            <a:pPr algn="ctr"/>
            <a:r>
              <a:rPr lang="it-IT" sz="3600">
                <a:solidFill>
                  <a:srgbClr val="4F81BD"/>
                </a:solidFill>
                <a:latin typeface="Tahoma" pitchFamily="34" charset="0"/>
              </a:rPr>
              <a:t>
Il cooperative learning 
</a:t>
            </a:r>
            <a:endParaRPr lang="it-IT"/>
          </a:p>
        </p:txBody>
      </p:sp>
      <p:sp>
        <p:nvSpPr>
          <p:cNvPr id="8" name="CustomShape 2"/>
          <p:cNvSpPr/>
          <p:nvPr/>
        </p:nvSpPr>
        <p:spPr>
          <a:xfrm>
            <a:off x="539750" y="2205038"/>
            <a:ext cx="7737475" cy="4049712"/>
          </a:xfrm>
          <a:prstGeom prst="rect">
            <a:avLst/>
          </a:prstGeom>
          <a:noFill/>
          <a:ln w="9360">
            <a:noFill/>
          </a:ln>
        </p:spPr>
        <p:style>
          <a:lnRef idx="0">
            <a:scrgbClr r="0" g="0" b="0"/>
          </a:lnRef>
          <a:fillRef idx="0">
            <a:scrgbClr r="0" g="0" b="0"/>
          </a:fillRef>
          <a:effectRef idx="0">
            <a:scrgbClr r="0" g="0" b="0"/>
          </a:effectRef>
          <a:fontRef idx="minor"/>
        </p:style>
        <p:txBody>
          <a:bodyPr/>
          <a:lstStyle/>
          <a:p>
            <a:pPr>
              <a:defRPr/>
            </a:pPr>
            <a:r>
              <a:rPr lang="it-IT" sz="2800" dirty="0">
                <a:solidFill>
                  <a:srgbClr val="4F81BD"/>
                </a:solidFill>
              </a:rPr>
              <a:t>Attenzioni metodologiche</a:t>
            </a:r>
          </a:p>
          <a:p>
            <a:pPr>
              <a:defRPr/>
            </a:pPr>
            <a:endParaRPr sz="2800" dirty="0"/>
          </a:p>
          <a:p>
            <a:pPr marL="457200" indent="-457200">
              <a:buClr>
                <a:srgbClr val="FF0000"/>
              </a:buClr>
              <a:buFont typeface="Wingdings" panose="05000000000000000000" pitchFamily="2" charset="2"/>
              <a:buChar char="v"/>
              <a:defRPr/>
            </a:pPr>
            <a:r>
              <a:rPr lang="it-IT" sz="2800" dirty="0">
                <a:solidFill>
                  <a:srgbClr val="4F81BD"/>
                </a:solidFill>
              </a:rPr>
              <a:t>Alla formazione del gruppo</a:t>
            </a:r>
            <a:endParaRPr sz="2800" dirty="0"/>
          </a:p>
          <a:p>
            <a:pPr marL="457200" indent="-457200">
              <a:buClr>
                <a:srgbClr val="FF0000"/>
              </a:buClr>
              <a:buFont typeface="Wingdings" panose="05000000000000000000" pitchFamily="2" charset="2"/>
              <a:buChar char="v"/>
              <a:defRPr/>
            </a:pPr>
            <a:r>
              <a:rPr lang="it-IT" sz="2800" dirty="0">
                <a:solidFill>
                  <a:srgbClr val="4F81BD"/>
                </a:solidFill>
              </a:rPr>
              <a:t>Alla suddivisione del compito</a:t>
            </a:r>
            <a:endParaRPr sz="2800" dirty="0"/>
          </a:p>
          <a:p>
            <a:pPr marL="457200" indent="-457200">
              <a:buClr>
                <a:srgbClr val="FF0000"/>
              </a:buClr>
              <a:buFont typeface="Wingdings" panose="05000000000000000000" pitchFamily="2" charset="2"/>
              <a:buChar char="v"/>
              <a:defRPr/>
            </a:pPr>
            <a:r>
              <a:rPr lang="it-IT" sz="2800" dirty="0">
                <a:solidFill>
                  <a:srgbClr val="4F81BD"/>
                </a:solidFill>
              </a:rPr>
              <a:t>Alla strutturazione degli spazi</a:t>
            </a:r>
            <a:endParaRPr sz="2800" dirty="0"/>
          </a:p>
          <a:p>
            <a:pPr marL="457200" indent="-457200">
              <a:buClr>
                <a:srgbClr val="FF0000"/>
              </a:buClr>
              <a:buFont typeface="Wingdings" panose="05000000000000000000" pitchFamily="2" charset="2"/>
              <a:buChar char="v"/>
              <a:defRPr/>
            </a:pPr>
            <a:r>
              <a:rPr lang="it-IT" sz="2800" dirty="0">
                <a:solidFill>
                  <a:srgbClr val="4F81BD"/>
                </a:solidFill>
              </a:rPr>
              <a:t>Alla definizione dei tempi</a:t>
            </a:r>
            <a:endParaRPr sz="2800" dirty="0"/>
          </a:p>
          <a:p>
            <a:pPr marL="457200" indent="-457200">
              <a:buClr>
                <a:srgbClr val="FF0000"/>
              </a:buClr>
              <a:buFont typeface="Wingdings" panose="05000000000000000000" pitchFamily="2" charset="2"/>
              <a:buChar char="v"/>
              <a:defRPr/>
            </a:pPr>
            <a:r>
              <a:rPr lang="it-IT" sz="2800" dirty="0">
                <a:solidFill>
                  <a:srgbClr val="4F81BD"/>
                </a:solidFill>
              </a:rPr>
              <a:t>Alla modalità di valutazione </a:t>
            </a:r>
            <a:endParaRPr sz="2800" dirty="0"/>
          </a:p>
          <a:p>
            <a:pPr>
              <a:defRPr/>
            </a:pPr>
            <a:endParaRPr sz="2800" dirty="0"/>
          </a:p>
        </p:txBody>
      </p:sp>
      <p:sp>
        <p:nvSpPr>
          <p:cNvPr id="32771" name="Segnaposto contenuto 1"/>
          <p:cNvSpPr txBox="1">
            <a:spLocks/>
          </p:cNvSpPr>
          <p:nvPr/>
        </p:nvSpPr>
        <p:spPr bwMode="auto">
          <a:xfrm>
            <a:off x="3708400" y="234950"/>
            <a:ext cx="2879725" cy="817563"/>
          </a:xfrm>
          <a:prstGeom prst="rect">
            <a:avLst/>
          </a:prstGeom>
          <a:noFill/>
          <a:ln w="9525">
            <a:noFill/>
            <a:miter lim="800000"/>
            <a:headEnd/>
            <a:tailEnd/>
          </a:ln>
        </p:spPr>
        <p:txBody>
          <a:bodyPr/>
          <a:lstStyle/>
          <a:p>
            <a:pPr algn="ctr" eaLnBrk="0" hangingPunct="0">
              <a:spcBef>
                <a:spcPct val="20000"/>
              </a:spcBef>
              <a:buFont typeface="Arial" charset="0"/>
              <a:buNone/>
            </a:pPr>
            <a:r>
              <a:rPr lang="it-IT" sz="2000">
                <a:solidFill>
                  <a:schemeClr val="bg1"/>
                </a:solidFill>
              </a:rPr>
              <a:t>LA DIDATTICA ATTIVA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Shape 1"/>
          <p:cNvSpPr txBox="1">
            <a:spLocks noChangeArrowheads="1"/>
          </p:cNvSpPr>
          <p:nvPr/>
        </p:nvSpPr>
        <p:spPr bwMode="auto">
          <a:xfrm>
            <a:off x="179388" y="1004888"/>
            <a:ext cx="8023225" cy="1143000"/>
          </a:xfrm>
          <a:prstGeom prst="rect">
            <a:avLst/>
          </a:prstGeom>
          <a:noFill/>
          <a:ln w="9525">
            <a:noFill/>
            <a:miter lim="800000"/>
            <a:headEnd/>
            <a:tailEnd/>
          </a:ln>
        </p:spPr>
        <p:txBody>
          <a:bodyPr anchor="ctr"/>
          <a:lstStyle/>
          <a:p>
            <a:pPr algn="ctr"/>
            <a:r>
              <a:rPr lang="it-IT" sz="3600">
                <a:solidFill>
                  <a:srgbClr val="1F497D"/>
                </a:solidFill>
                <a:latin typeface="Tahoma" pitchFamily="34" charset="0"/>
              </a:rPr>
              <a:t>Il cooperative learning : come lo posso usare all’interno della classe</a:t>
            </a:r>
            <a:endParaRPr lang="it-IT"/>
          </a:p>
        </p:txBody>
      </p:sp>
      <p:sp>
        <p:nvSpPr>
          <p:cNvPr id="6" name="TextShape 2"/>
          <p:cNvSpPr txBox="1"/>
          <p:nvPr/>
        </p:nvSpPr>
        <p:spPr>
          <a:xfrm>
            <a:off x="827088" y="2071688"/>
            <a:ext cx="7737475" cy="4049712"/>
          </a:xfrm>
          <a:prstGeom prst="rect">
            <a:avLst/>
          </a:prstGeom>
          <a:noFill/>
          <a:ln w="9360">
            <a:noFill/>
          </a:ln>
        </p:spPr>
        <p:txBody>
          <a:bodyPr/>
          <a:lstStyle/>
          <a:p>
            <a:pPr>
              <a:defRPr/>
            </a:pPr>
            <a:r>
              <a:rPr lang="it-IT" sz="2800" dirty="0">
                <a:solidFill>
                  <a:srgbClr val="0066FF"/>
                </a:solidFill>
                <a:latin typeface="Calibri" charset="0"/>
                <a:ea typeface="ＭＳ Ｐゴシック" charset="0"/>
                <a:cs typeface="ＭＳ Ｐゴシック" charset="0"/>
              </a:rPr>
              <a:t>Lavoro di gruppo per discipline:</a:t>
            </a:r>
          </a:p>
          <a:p>
            <a:pPr>
              <a:defRPr/>
            </a:pPr>
            <a:endParaRPr lang="it-IT" sz="2800" dirty="0">
              <a:solidFill>
                <a:srgbClr val="0066FF"/>
              </a:solidFill>
              <a:latin typeface="Calibri" charset="0"/>
              <a:ea typeface="ＭＳ Ｐゴシック" charset="0"/>
              <a:cs typeface="ＭＳ Ｐゴシック" charset="0"/>
            </a:endParaRPr>
          </a:p>
          <a:p>
            <a:pPr marL="514350" indent="-514350">
              <a:buFontTx/>
              <a:buAutoNum type="alphaLcParenR"/>
              <a:defRPr/>
            </a:pPr>
            <a:r>
              <a:rPr lang="it-IT" sz="2800" dirty="0">
                <a:solidFill>
                  <a:srgbClr val="0066FF"/>
                </a:solidFill>
                <a:latin typeface="Calibri" charset="0"/>
                <a:ea typeface="ＭＳ Ｐゴシック" charset="0"/>
                <a:cs typeface="ＭＳ Ｐゴシック" charset="0"/>
              </a:rPr>
              <a:t>E’ utilizzabile all’interno della mia disciplina</a:t>
            </a:r>
          </a:p>
          <a:p>
            <a:pPr marL="514350" indent="-514350">
              <a:buFontTx/>
              <a:buAutoNum type="alphaLcParenR"/>
              <a:defRPr/>
            </a:pPr>
            <a:endParaRPr lang="it-IT" sz="2800" dirty="0">
              <a:solidFill>
                <a:srgbClr val="0066FF"/>
              </a:solidFill>
              <a:latin typeface="Calibri" charset="0"/>
              <a:ea typeface="ＭＳ Ｐゴシック" charset="0"/>
              <a:cs typeface="ＭＳ Ｐゴシック" charset="0"/>
            </a:endParaRPr>
          </a:p>
          <a:p>
            <a:pPr marL="514350" indent="-514350">
              <a:buFontTx/>
              <a:buAutoNum type="alphaLcParenR"/>
              <a:defRPr/>
            </a:pPr>
            <a:r>
              <a:rPr lang="it-IT" sz="2800" dirty="0">
                <a:solidFill>
                  <a:srgbClr val="0066FF"/>
                </a:solidFill>
                <a:latin typeface="Calibri" charset="0"/>
                <a:ea typeface="ＭＳ Ｐゴシック" charset="0"/>
                <a:cs typeface="ＭＳ Ｐゴシック" charset="0"/>
              </a:rPr>
              <a:t>Per presentare quali contenuti</a:t>
            </a:r>
          </a:p>
          <a:p>
            <a:pPr marL="514350" indent="-514350">
              <a:buFontTx/>
              <a:buAutoNum type="alphaLcParenR"/>
              <a:defRPr/>
            </a:pPr>
            <a:endParaRPr lang="it-IT" sz="2800" dirty="0">
              <a:solidFill>
                <a:srgbClr val="0066FF"/>
              </a:solidFill>
              <a:latin typeface="Calibri" charset="0"/>
              <a:ea typeface="ＭＳ Ｐゴシック" charset="0"/>
              <a:cs typeface="ＭＳ Ｐゴシック" charset="0"/>
            </a:endParaRPr>
          </a:p>
          <a:p>
            <a:pPr marL="514350" indent="-514350">
              <a:buFontTx/>
              <a:buAutoNum type="alphaLcParenR"/>
              <a:defRPr/>
            </a:pPr>
            <a:r>
              <a:rPr lang="it-IT" sz="2800" dirty="0">
                <a:solidFill>
                  <a:srgbClr val="0066FF"/>
                </a:solidFill>
                <a:latin typeface="Calibri" charset="0"/>
                <a:ea typeface="ＭＳ Ｐゴシック" charset="0"/>
                <a:cs typeface="ＭＳ Ｐゴシック" charset="0"/>
              </a:rPr>
              <a:t>Quali attenzioni particolari mettere in atto</a:t>
            </a:r>
          </a:p>
          <a:p>
            <a:pPr algn="just">
              <a:defRPr/>
            </a:pPr>
            <a:endParaRPr lang="it-IT" sz="2800" dirty="0">
              <a:solidFill>
                <a:srgbClr val="0066FF"/>
              </a:solidFill>
              <a:latin typeface="Calibri" charset="0"/>
              <a:ea typeface="ＭＳ Ｐゴシック" charset="0"/>
              <a:cs typeface="ＭＳ Ｐゴシック" charset="0"/>
            </a:endParaRPr>
          </a:p>
        </p:txBody>
      </p:sp>
      <p:sp>
        <p:nvSpPr>
          <p:cNvPr id="33795" name="Segnaposto contenuto 1"/>
          <p:cNvSpPr txBox="1">
            <a:spLocks/>
          </p:cNvSpPr>
          <p:nvPr/>
        </p:nvSpPr>
        <p:spPr bwMode="auto">
          <a:xfrm>
            <a:off x="3708400" y="234950"/>
            <a:ext cx="2879725" cy="817563"/>
          </a:xfrm>
          <a:prstGeom prst="rect">
            <a:avLst/>
          </a:prstGeom>
          <a:noFill/>
          <a:ln w="9525">
            <a:noFill/>
            <a:miter lim="800000"/>
            <a:headEnd/>
            <a:tailEnd/>
          </a:ln>
        </p:spPr>
        <p:txBody>
          <a:bodyPr/>
          <a:lstStyle/>
          <a:p>
            <a:pPr algn="ctr" eaLnBrk="0" hangingPunct="0">
              <a:spcBef>
                <a:spcPct val="20000"/>
              </a:spcBef>
              <a:buFont typeface="Arial" charset="0"/>
              <a:buNone/>
            </a:pPr>
            <a:r>
              <a:rPr lang="it-IT" sz="2000">
                <a:solidFill>
                  <a:schemeClr val="bg1"/>
                </a:solidFill>
              </a:rPr>
              <a:t>LA DIDATTICA ATTIVA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charRg st="0" end="162"/>
                                            </p:txEl>
                                          </p:spTgt>
                                        </p:tgtEl>
                                        <p:attrNameLst>
                                          <p:attrName>style.visibility</p:attrName>
                                        </p:attrNameLst>
                                      </p:cBhvr>
                                      <p:to>
                                        <p:strVal val="visible"/>
                                      </p:to>
                                    </p:set>
                                    <p:animEffect transition="out" filter="barn(inVertical)">
                                      <p:cBhvr additive="repl">
                                        <p:cTn id="7" dur="500"/>
                                        <p:tgtEl>
                                          <p:spTgt spid="6">
                                            <p:txEl>
                                              <p:charRg st="0" end="16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charRg st="162" end="162"/>
                                            </p:txEl>
                                          </p:spTgt>
                                        </p:tgtEl>
                                        <p:attrNameLst>
                                          <p:attrName>style.visibility</p:attrName>
                                        </p:attrNameLst>
                                      </p:cBhvr>
                                      <p:to>
                                        <p:strVal val="visible"/>
                                      </p:to>
                                    </p:set>
                                    <p:animEffect transition="out" filter="barn(inVertical)">
                                      <p:cBhvr additive="repl">
                                        <p:cTn id="12" dur="500"/>
                                        <p:tgtEl>
                                          <p:spTgt spid="6">
                                            <p:txEl>
                                              <p:charRg st="162" end="16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charRg st="162" end="162"/>
                                            </p:txEl>
                                          </p:spTgt>
                                        </p:tgtEl>
                                        <p:attrNameLst>
                                          <p:attrName>style.visibility</p:attrName>
                                        </p:attrNameLst>
                                      </p:cBhvr>
                                      <p:to>
                                        <p:strVal val="visible"/>
                                      </p:to>
                                    </p:set>
                                    <p:animEffect transition="out" filter="barn(inVertical)">
                                      <p:cBhvr additive="repl">
                                        <p:cTn id="17" dur="500"/>
                                        <p:tgtEl>
                                          <p:spTgt spid="6">
                                            <p:txEl>
                                              <p:charRg st="162" end="16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charRg st="162" end="162"/>
                                            </p:txEl>
                                          </p:spTgt>
                                        </p:tgtEl>
                                        <p:attrNameLst>
                                          <p:attrName>style.visibility</p:attrName>
                                        </p:attrNameLst>
                                      </p:cBhvr>
                                      <p:to>
                                        <p:strVal val="visible"/>
                                      </p:to>
                                    </p:set>
                                    <p:animEffect transition="out" filter="barn(inVertical)">
                                      <p:cBhvr additive="repl">
                                        <p:cTn id="22" dur="500"/>
                                        <p:tgtEl>
                                          <p:spTgt spid="6">
                                            <p:txEl>
                                              <p:charRg st="162" end="16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defRPr/>
            </a:pPr>
            <a:r>
              <a:rPr lang="it-IT"/>
              <a:t>http://centridiricerca.unicatt.it/cedisma</a:t>
            </a:r>
          </a:p>
        </p:txBody>
      </p:sp>
      <p:sp>
        <p:nvSpPr>
          <p:cNvPr id="13314" name="Titolo 1"/>
          <p:cNvSpPr txBox="1">
            <a:spLocks/>
          </p:cNvSpPr>
          <p:nvPr/>
        </p:nvSpPr>
        <p:spPr bwMode="auto">
          <a:xfrm>
            <a:off x="3132138" y="206375"/>
            <a:ext cx="3743325" cy="1143000"/>
          </a:xfrm>
          <a:prstGeom prst="rect">
            <a:avLst/>
          </a:prstGeom>
          <a:noFill/>
          <a:ln w="9525">
            <a:noFill/>
            <a:miter lim="800000"/>
            <a:headEnd/>
            <a:tailEnd/>
          </a:ln>
        </p:spPr>
        <p:txBody>
          <a:bodyPr/>
          <a:lstStyle/>
          <a:p>
            <a:pPr algn="ctr" eaLnBrk="0" hangingPunct="0"/>
            <a:r>
              <a:rPr lang="it-IT" sz="2400">
                <a:solidFill>
                  <a:schemeClr val="bg1"/>
                </a:solidFill>
              </a:rPr>
              <a:t>Un pensiero inziale per tutti gli insegnanti</a:t>
            </a:r>
            <a:endParaRPr lang="en-US" sz="2400">
              <a:solidFill>
                <a:schemeClr val="bg1"/>
              </a:solidFill>
            </a:endParaRPr>
          </a:p>
        </p:txBody>
      </p:sp>
      <p:sp>
        <p:nvSpPr>
          <p:cNvPr id="13315" name="CasellaDiTesto 1"/>
          <p:cNvSpPr txBox="1">
            <a:spLocks noChangeArrowheads="1"/>
          </p:cNvSpPr>
          <p:nvPr/>
        </p:nvSpPr>
        <p:spPr bwMode="auto">
          <a:xfrm>
            <a:off x="1474788" y="1204913"/>
            <a:ext cx="5834062" cy="523875"/>
          </a:xfrm>
          <a:prstGeom prst="rect">
            <a:avLst/>
          </a:prstGeom>
          <a:noFill/>
          <a:ln w="9525">
            <a:noFill/>
            <a:miter lim="800000"/>
            <a:headEnd/>
            <a:tailEnd/>
          </a:ln>
        </p:spPr>
        <p:txBody>
          <a:bodyPr>
            <a:spAutoFit/>
          </a:bodyPr>
          <a:lstStyle/>
          <a:p>
            <a:r>
              <a:rPr lang="it-IT" sz="2800"/>
              <a:t>SUPERIAMO LA CULTURA DEGLI ALIBI:</a:t>
            </a:r>
          </a:p>
        </p:txBody>
      </p:sp>
      <p:pic>
        <p:nvPicPr>
          <p:cNvPr id="3" name="Shape">
            <a:hlinkClick r:id="" action="ppaction://media"/>
          </p:cNvPr>
          <p:cNvPicPr>
            <a:picLocks noRot="1" noChangeAspect="1"/>
          </p:cNvPicPr>
          <p:nvPr>
            <a:videoFile r:link="rId1"/>
          </p:nvPr>
        </p:nvPicPr>
        <p:blipFill>
          <a:blip r:embed="rId3"/>
          <a:srcRect/>
          <a:stretch>
            <a:fillRect/>
          </a:stretch>
        </p:blipFill>
        <p:spPr bwMode="auto">
          <a:xfrm>
            <a:off x="1619250" y="2060575"/>
            <a:ext cx="5905500" cy="38020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100000">
                <p:cTn id="7" fill="hold" display="0">
                  <p:stCondLst>
                    <p:cond delay="indefinite"/>
                  </p:stCondLst>
                </p:cTn>
                <p:tgtEl>
                  <p:spTgt spid="3"/>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Shape 1"/>
          <p:cNvSpPr txBox="1">
            <a:spLocks noChangeArrowheads="1"/>
          </p:cNvSpPr>
          <p:nvPr/>
        </p:nvSpPr>
        <p:spPr bwMode="auto">
          <a:xfrm>
            <a:off x="468313" y="1412875"/>
            <a:ext cx="8021637" cy="1143000"/>
          </a:xfrm>
          <a:prstGeom prst="rect">
            <a:avLst/>
          </a:prstGeom>
          <a:noFill/>
          <a:ln w="9525">
            <a:noFill/>
            <a:miter lim="800000"/>
            <a:headEnd/>
            <a:tailEnd/>
          </a:ln>
        </p:spPr>
        <p:txBody>
          <a:bodyPr anchor="ctr"/>
          <a:lstStyle/>
          <a:p>
            <a:pPr algn="ctr"/>
            <a:r>
              <a:rPr lang="it-IT" sz="3600">
                <a:solidFill>
                  <a:srgbClr val="4F81BD"/>
                </a:solidFill>
                <a:latin typeface="Tahoma" pitchFamily="34" charset="0"/>
              </a:rPr>
              <a:t>
circle time
</a:t>
            </a:r>
            <a:endParaRPr lang="it-IT"/>
          </a:p>
        </p:txBody>
      </p:sp>
      <p:sp>
        <p:nvSpPr>
          <p:cNvPr id="34818" name="CasellaDiTesto 7"/>
          <p:cNvSpPr txBox="1">
            <a:spLocks noChangeArrowheads="1"/>
          </p:cNvSpPr>
          <p:nvPr/>
        </p:nvSpPr>
        <p:spPr bwMode="auto">
          <a:xfrm>
            <a:off x="2771775" y="4076700"/>
            <a:ext cx="5319713" cy="369888"/>
          </a:xfrm>
          <a:prstGeom prst="rect">
            <a:avLst/>
          </a:prstGeom>
          <a:noFill/>
          <a:ln w="9525">
            <a:noFill/>
            <a:miter lim="800000"/>
            <a:headEnd/>
            <a:tailEnd/>
          </a:ln>
        </p:spPr>
        <p:txBody>
          <a:bodyPr>
            <a:spAutoFit/>
          </a:bodyPr>
          <a:lstStyle/>
          <a:p>
            <a:r>
              <a:rPr lang="it-IT">
                <a:hlinkClick r:id="rId3"/>
              </a:rPr>
              <a:t>http://resilienza.wikispaces.com/Circle+time</a:t>
            </a:r>
            <a:endParaRPr lang="it-IT"/>
          </a:p>
        </p:txBody>
      </p:sp>
      <p:sp>
        <p:nvSpPr>
          <p:cNvPr id="34819" name="Segnaposto contenuto 1"/>
          <p:cNvSpPr txBox="1">
            <a:spLocks/>
          </p:cNvSpPr>
          <p:nvPr/>
        </p:nvSpPr>
        <p:spPr bwMode="auto">
          <a:xfrm>
            <a:off x="3708400" y="234950"/>
            <a:ext cx="2879725" cy="817563"/>
          </a:xfrm>
          <a:prstGeom prst="rect">
            <a:avLst/>
          </a:prstGeom>
          <a:noFill/>
          <a:ln w="9525">
            <a:noFill/>
            <a:miter lim="800000"/>
            <a:headEnd/>
            <a:tailEnd/>
          </a:ln>
        </p:spPr>
        <p:txBody>
          <a:bodyPr/>
          <a:lstStyle/>
          <a:p>
            <a:pPr algn="ctr" eaLnBrk="0" hangingPunct="0">
              <a:spcBef>
                <a:spcPct val="20000"/>
              </a:spcBef>
              <a:buFont typeface="Arial" charset="0"/>
              <a:buNone/>
            </a:pPr>
            <a:r>
              <a:rPr lang="it-IT" sz="2000">
                <a:solidFill>
                  <a:schemeClr val="bg1"/>
                </a:solidFill>
              </a:rPr>
              <a:t>LA DIDATTICA ATTIVA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egnaposto contenuto 1"/>
          <p:cNvSpPr>
            <a:spLocks noGrp="1"/>
          </p:cNvSpPr>
          <p:nvPr>
            <p:ph sz="quarter" idx="11"/>
          </p:nvPr>
        </p:nvSpPr>
        <p:spPr>
          <a:xfrm>
            <a:off x="273050" y="465138"/>
            <a:ext cx="3938588" cy="300037"/>
          </a:xfrm>
        </p:spPr>
        <p:txBody>
          <a:bodyPr/>
          <a:lstStyle/>
          <a:p>
            <a:r>
              <a:rPr lang="it-IT" sz="2000" smtClean="0">
                <a:solidFill>
                  <a:srgbClr val="0070C0"/>
                </a:solidFill>
                <a:ea typeface="ＭＳ Ｐゴシック"/>
                <a:cs typeface="ＭＳ Ｐゴシック"/>
              </a:rPr>
              <a:t>La didattica attiva</a:t>
            </a:r>
          </a:p>
        </p:txBody>
      </p:sp>
      <p:sp>
        <p:nvSpPr>
          <p:cNvPr id="36866" name="TextShape 1"/>
          <p:cNvSpPr txBox="1">
            <a:spLocks noChangeArrowheads="1"/>
          </p:cNvSpPr>
          <p:nvPr/>
        </p:nvSpPr>
        <p:spPr bwMode="auto">
          <a:xfrm>
            <a:off x="539750" y="1028700"/>
            <a:ext cx="8023225" cy="1143000"/>
          </a:xfrm>
          <a:prstGeom prst="rect">
            <a:avLst/>
          </a:prstGeom>
          <a:noFill/>
          <a:ln w="9525">
            <a:noFill/>
            <a:miter lim="800000"/>
            <a:headEnd/>
            <a:tailEnd/>
          </a:ln>
        </p:spPr>
        <p:txBody>
          <a:bodyPr anchor="ctr"/>
          <a:lstStyle/>
          <a:p>
            <a:pPr algn="ctr"/>
            <a:r>
              <a:rPr lang="it-IT" sz="3600">
                <a:solidFill>
                  <a:srgbClr val="4F81BD"/>
                </a:solidFill>
                <a:latin typeface="Tahoma" pitchFamily="34" charset="0"/>
              </a:rPr>
              <a:t>
Il cicle time
</a:t>
            </a:r>
            <a:endParaRPr lang="it-IT"/>
          </a:p>
        </p:txBody>
      </p:sp>
      <p:sp>
        <p:nvSpPr>
          <p:cNvPr id="8" name="CustomShape 2"/>
          <p:cNvSpPr/>
          <p:nvPr/>
        </p:nvSpPr>
        <p:spPr>
          <a:xfrm>
            <a:off x="539750" y="2205038"/>
            <a:ext cx="7737475" cy="4049712"/>
          </a:xfrm>
          <a:prstGeom prst="rect">
            <a:avLst/>
          </a:prstGeom>
          <a:noFill/>
          <a:ln w="9360">
            <a:noFill/>
          </a:ln>
        </p:spPr>
        <p:style>
          <a:lnRef idx="0">
            <a:scrgbClr r="0" g="0" b="0"/>
          </a:lnRef>
          <a:fillRef idx="0">
            <a:scrgbClr r="0" g="0" b="0"/>
          </a:fillRef>
          <a:effectRef idx="0">
            <a:scrgbClr r="0" g="0" b="0"/>
          </a:effectRef>
          <a:fontRef idx="minor"/>
        </p:style>
        <p:txBody>
          <a:bodyPr/>
          <a:lstStyle/>
          <a:p>
            <a:pPr>
              <a:defRPr/>
            </a:pPr>
            <a:r>
              <a:rPr lang="it-IT" sz="2800" dirty="0">
                <a:solidFill>
                  <a:srgbClr val="4F81BD"/>
                </a:solidFill>
              </a:rPr>
              <a:t>Attenzioni metodologiche</a:t>
            </a:r>
          </a:p>
          <a:p>
            <a:pPr>
              <a:defRPr/>
            </a:pPr>
            <a:endParaRPr sz="2800" dirty="0"/>
          </a:p>
          <a:p>
            <a:pPr marL="457200" indent="-457200">
              <a:buClr>
                <a:srgbClr val="FF0000"/>
              </a:buClr>
              <a:buFont typeface="Wingdings" panose="05000000000000000000" pitchFamily="2" charset="2"/>
              <a:buChar char="v"/>
              <a:defRPr/>
            </a:pPr>
            <a:r>
              <a:rPr lang="it-IT" sz="2800" dirty="0">
                <a:solidFill>
                  <a:srgbClr val="4F81BD"/>
                </a:solidFill>
              </a:rPr>
              <a:t>La definizione dello spazio </a:t>
            </a:r>
          </a:p>
          <a:p>
            <a:pPr marL="457200" indent="-457200">
              <a:buClr>
                <a:srgbClr val="FF0000"/>
              </a:buClr>
              <a:buFont typeface="Wingdings" panose="05000000000000000000" pitchFamily="2" charset="2"/>
              <a:buChar char="v"/>
              <a:defRPr/>
            </a:pPr>
            <a:r>
              <a:rPr lang="it-IT" sz="2800" dirty="0">
                <a:solidFill>
                  <a:srgbClr val="4F81BD"/>
                </a:solidFill>
              </a:rPr>
              <a:t>Il ruolo dell’insegnante (facilitatore)</a:t>
            </a:r>
          </a:p>
          <a:p>
            <a:pPr marL="457200" indent="-457200">
              <a:buClr>
                <a:srgbClr val="FF0000"/>
              </a:buClr>
              <a:buFont typeface="Wingdings" panose="05000000000000000000" pitchFamily="2" charset="2"/>
              <a:buChar char="v"/>
              <a:defRPr/>
            </a:pPr>
            <a:r>
              <a:rPr lang="it-IT" sz="2800" dirty="0">
                <a:solidFill>
                  <a:srgbClr val="4F81BD"/>
                </a:solidFill>
              </a:rPr>
              <a:t>Il tema da trattare</a:t>
            </a:r>
          </a:p>
          <a:p>
            <a:pPr marL="457200" indent="-457200">
              <a:buClr>
                <a:srgbClr val="FF0000"/>
              </a:buClr>
              <a:buFont typeface="Wingdings" panose="05000000000000000000" pitchFamily="2" charset="2"/>
              <a:buChar char="v"/>
              <a:defRPr/>
            </a:pPr>
            <a:r>
              <a:rPr lang="it-IT" sz="2800" dirty="0">
                <a:solidFill>
                  <a:srgbClr val="4F81BD"/>
                </a:solidFill>
              </a:rPr>
              <a:t>L’organizzazione </a:t>
            </a:r>
          </a:p>
          <a:p>
            <a:pPr marL="457200" indent="-457200">
              <a:buClr>
                <a:srgbClr val="FF0000"/>
              </a:buClr>
              <a:buFont typeface="Wingdings" panose="05000000000000000000" pitchFamily="2" charset="2"/>
              <a:buChar char="v"/>
              <a:defRPr/>
            </a:pPr>
            <a:r>
              <a:rPr lang="it-IT" sz="2800" dirty="0">
                <a:solidFill>
                  <a:srgbClr val="4F81BD"/>
                </a:solidFill>
              </a:rPr>
              <a:t>Il tempo </a:t>
            </a:r>
            <a:endParaRPr sz="2800" dirty="0"/>
          </a:p>
          <a:p>
            <a:pPr>
              <a:defRPr/>
            </a:pPr>
            <a:endParaRPr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Shape 1"/>
          <p:cNvSpPr txBox="1">
            <a:spLocks noChangeArrowheads="1"/>
          </p:cNvSpPr>
          <p:nvPr/>
        </p:nvSpPr>
        <p:spPr bwMode="auto">
          <a:xfrm>
            <a:off x="179388" y="1004888"/>
            <a:ext cx="8023225" cy="1143000"/>
          </a:xfrm>
          <a:prstGeom prst="rect">
            <a:avLst/>
          </a:prstGeom>
          <a:noFill/>
          <a:ln w="9525">
            <a:noFill/>
            <a:miter lim="800000"/>
            <a:headEnd/>
            <a:tailEnd/>
          </a:ln>
        </p:spPr>
        <p:txBody>
          <a:bodyPr anchor="ctr"/>
          <a:lstStyle/>
          <a:p>
            <a:pPr algn="ctr"/>
            <a:r>
              <a:rPr lang="it-IT" sz="3600">
                <a:solidFill>
                  <a:srgbClr val="1F497D"/>
                </a:solidFill>
                <a:latin typeface="Tahoma" pitchFamily="34" charset="0"/>
              </a:rPr>
              <a:t>Il circle time: come lo posso usare all’interno della classe</a:t>
            </a:r>
            <a:endParaRPr lang="it-IT"/>
          </a:p>
        </p:txBody>
      </p:sp>
      <p:sp>
        <p:nvSpPr>
          <p:cNvPr id="6" name="TextShape 2"/>
          <p:cNvSpPr txBox="1"/>
          <p:nvPr/>
        </p:nvSpPr>
        <p:spPr>
          <a:xfrm>
            <a:off x="827088" y="2071688"/>
            <a:ext cx="7737475" cy="4049712"/>
          </a:xfrm>
          <a:prstGeom prst="rect">
            <a:avLst/>
          </a:prstGeom>
          <a:noFill/>
          <a:ln w="9360">
            <a:noFill/>
          </a:ln>
        </p:spPr>
        <p:txBody>
          <a:bodyPr/>
          <a:lstStyle/>
          <a:p>
            <a:pPr>
              <a:defRPr/>
            </a:pPr>
            <a:r>
              <a:rPr lang="it-IT" sz="2800" dirty="0">
                <a:solidFill>
                  <a:srgbClr val="0066FF"/>
                </a:solidFill>
                <a:latin typeface="Calibri" charset="0"/>
                <a:ea typeface="ＭＳ Ｐゴシック" charset="0"/>
                <a:cs typeface="ＭＳ Ｐゴシック" charset="0"/>
              </a:rPr>
              <a:t>Lavoro di gruppo per discipline:</a:t>
            </a:r>
          </a:p>
          <a:p>
            <a:pPr>
              <a:defRPr/>
            </a:pPr>
            <a:endParaRPr lang="it-IT" sz="2800" dirty="0">
              <a:solidFill>
                <a:srgbClr val="0066FF"/>
              </a:solidFill>
              <a:latin typeface="Calibri" charset="0"/>
              <a:ea typeface="ＭＳ Ｐゴシック" charset="0"/>
              <a:cs typeface="ＭＳ Ｐゴシック" charset="0"/>
            </a:endParaRPr>
          </a:p>
          <a:p>
            <a:pPr marL="514350" indent="-514350">
              <a:buFontTx/>
              <a:buAutoNum type="alphaLcParenR"/>
              <a:defRPr/>
            </a:pPr>
            <a:r>
              <a:rPr lang="it-IT" sz="2800" dirty="0">
                <a:solidFill>
                  <a:srgbClr val="0066FF"/>
                </a:solidFill>
                <a:latin typeface="Calibri" charset="0"/>
                <a:ea typeface="ＭＳ Ｐゴシック" charset="0"/>
                <a:cs typeface="ＭＳ Ｐゴシック" charset="0"/>
              </a:rPr>
              <a:t>E’ utilizzabile all’interno della mia disciplina</a:t>
            </a:r>
          </a:p>
          <a:p>
            <a:pPr marL="514350" indent="-514350">
              <a:buFontTx/>
              <a:buAutoNum type="alphaLcParenR"/>
              <a:defRPr/>
            </a:pPr>
            <a:endParaRPr lang="it-IT" sz="2800" dirty="0">
              <a:solidFill>
                <a:srgbClr val="0066FF"/>
              </a:solidFill>
              <a:latin typeface="Calibri" charset="0"/>
              <a:ea typeface="ＭＳ Ｐゴシック" charset="0"/>
              <a:cs typeface="ＭＳ Ｐゴシック" charset="0"/>
            </a:endParaRPr>
          </a:p>
          <a:p>
            <a:pPr marL="514350" indent="-514350">
              <a:buFontTx/>
              <a:buAutoNum type="alphaLcParenR"/>
              <a:defRPr/>
            </a:pPr>
            <a:r>
              <a:rPr lang="it-IT" sz="2800" dirty="0">
                <a:solidFill>
                  <a:srgbClr val="0066FF"/>
                </a:solidFill>
                <a:latin typeface="Calibri" charset="0"/>
                <a:ea typeface="ＭＳ Ｐゴシック" charset="0"/>
                <a:cs typeface="ＭＳ Ｐゴシック" charset="0"/>
              </a:rPr>
              <a:t>Per presentare quali contenuti</a:t>
            </a:r>
          </a:p>
          <a:p>
            <a:pPr marL="514350" indent="-514350">
              <a:buFontTx/>
              <a:buAutoNum type="alphaLcParenR"/>
              <a:defRPr/>
            </a:pPr>
            <a:endParaRPr lang="it-IT" sz="2800" dirty="0">
              <a:solidFill>
                <a:srgbClr val="0066FF"/>
              </a:solidFill>
              <a:latin typeface="Calibri" charset="0"/>
              <a:ea typeface="ＭＳ Ｐゴシック" charset="0"/>
              <a:cs typeface="ＭＳ Ｐゴシック" charset="0"/>
            </a:endParaRPr>
          </a:p>
          <a:p>
            <a:pPr marL="514350" indent="-514350">
              <a:buFontTx/>
              <a:buAutoNum type="alphaLcParenR"/>
              <a:defRPr/>
            </a:pPr>
            <a:r>
              <a:rPr lang="it-IT" sz="2800" dirty="0">
                <a:solidFill>
                  <a:srgbClr val="0066FF"/>
                </a:solidFill>
                <a:latin typeface="Calibri" charset="0"/>
                <a:ea typeface="ＭＳ Ｐゴシック" charset="0"/>
                <a:cs typeface="ＭＳ Ｐゴシック" charset="0"/>
              </a:rPr>
              <a:t>Quali attenzioni particolari mettere in atto</a:t>
            </a:r>
          </a:p>
          <a:p>
            <a:pPr algn="just">
              <a:defRPr/>
            </a:pPr>
            <a:endParaRPr lang="it-IT" sz="2800" dirty="0">
              <a:solidFill>
                <a:srgbClr val="0066FF"/>
              </a:solidFill>
              <a:latin typeface="Calibri" charset="0"/>
              <a:ea typeface="ＭＳ Ｐゴシック" charset="0"/>
              <a:cs typeface="ＭＳ Ｐゴシック" charset="0"/>
            </a:endParaRPr>
          </a:p>
        </p:txBody>
      </p:sp>
      <p:sp>
        <p:nvSpPr>
          <p:cNvPr id="37891" name="Segnaposto contenuto 1"/>
          <p:cNvSpPr txBox="1">
            <a:spLocks/>
          </p:cNvSpPr>
          <p:nvPr/>
        </p:nvSpPr>
        <p:spPr bwMode="auto">
          <a:xfrm>
            <a:off x="3708400" y="234950"/>
            <a:ext cx="2879725" cy="817563"/>
          </a:xfrm>
          <a:prstGeom prst="rect">
            <a:avLst/>
          </a:prstGeom>
          <a:noFill/>
          <a:ln w="9525">
            <a:noFill/>
            <a:miter lim="800000"/>
            <a:headEnd/>
            <a:tailEnd/>
          </a:ln>
        </p:spPr>
        <p:txBody>
          <a:bodyPr/>
          <a:lstStyle/>
          <a:p>
            <a:pPr algn="ctr" eaLnBrk="0" hangingPunct="0">
              <a:spcBef>
                <a:spcPct val="20000"/>
              </a:spcBef>
              <a:buFont typeface="Arial" charset="0"/>
              <a:buNone/>
            </a:pPr>
            <a:r>
              <a:rPr lang="it-IT" sz="2000">
                <a:solidFill>
                  <a:schemeClr val="bg1"/>
                </a:solidFill>
              </a:rPr>
              <a:t>LA DIDATTICA ATTIVA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charRg st="0" end="162"/>
                                            </p:txEl>
                                          </p:spTgt>
                                        </p:tgtEl>
                                        <p:attrNameLst>
                                          <p:attrName>style.visibility</p:attrName>
                                        </p:attrNameLst>
                                      </p:cBhvr>
                                      <p:to>
                                        <p:strVal val="visible"/>
                                      </p:to>
                                    </p:set>
                                    <p:animEffect transition="out" filter="barn(inVertical)">
                                      <p:cBhvr additive="repl">
                                        <p:cTn id="7" dur="500"/>
                                        <p:tgtEl>
                                          <p:spTgt spid="6">
                                            <p:txEl>
                                              <p:charRg st="0" end="16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charRg st="162" end="162"/>
                                            </p:txEl>
                                          </p:spTgt>
                                        </p:tgtEl>
                                        <p:attrNameLst>
                                          <p:attrName>style.visibility</p:attrName>
                                        </p:attrNameLst>
                                      </p:cBhvr>
                                      <p:to>
                                        <p:strVal val="visible"/>
                                      </p:to>
                                    </p:set>
                                    <p:animEffect transition="out" filter="barn(inVertical)">
                                      <p:cBhvr additive="repl">
                                        <p:cTn id="12" dur="500"/>
                                        <p:tgtEl>
                                          <p:spTgt spid="6">
                                            <p:txEl>
                                              <p:charRg st="162" end="16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charRg st="162" end="162"/>
                                            </p:txEl>
                                          </p:spTgt>
                                        </p:tgtEl>
                                        <p:attrNameLst>
                                          <p:attrName>style.visibility</p:attrName>
                                        </p:attrNameLst>
                                      </p:cBhvr>
                                      <p:to>
                                        <p:strVal val="visible"/>
                                      </p:to>
                                    </p:set>
                                    <p:animEffect transition="out" filter="barn(inVertical)">
                                      <p:cBhvr additive="repl">
                                        <p:cTn id="17" dur="500"/>
                                        <p:tgtEl>
                                          <p:spTgt spid="6">
                                            <p:txEl>
                                              <p:charRg st="162" end="16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charRg st="162" end="162"/>
                                            </p:txEl>
                                          </p:spTgt>
                                        </p:tgtEl>
                                        <p:attrNameLst>
                                          <p:attrName>style.visibility</p:attrName>
                                        </p:attrNameLst>
                                      </p:cBhvr>
                                      <p:to>
                                        <p:strVal val="visible"/>
                                      </p:to>
                                    </p:set>
                                    <p:animEffect transition="out" filter="barn(inVertical)">
                                      <p:cBhvr additive="repl">
                                        <p:cTn id="22" dur="500"/>
                                        <p:tgtEl>
                                          <p:spTgt spid="6">
                                            <p:txEl>
                                              <p:charRg st="162" end="16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Shape 1"/>
          <p:cNvSpPr txBox="1">
            <a:spLocks noChangeArrowheads="1"/>
          </p:cNvSpPr>
          <p:nvPr/>
        </p:nvSpPr>
        <p:spPr bwMode="auto">
          <a:xfrm>
            <a:off x="395288" y="765175"/>
            <a:ext cx="8023225" cy="1141413"/>
          </a:xfrm>
          <a:prstGeom prst="rect">
            <a:avLst/>
          </a:prstGeom>
          <a:noFill/>
          <a:ln w="9525">
            <a:noFill/>
            <a:miter lim="800000"/>
            <a:headEnd/>
            <a:tailEnd/>
          </a:ln>
        </p:spPr>
        <p:txBody>
          <a:bodyPr anchor="ctr"/>
          <a:lstStyle/>
          <a:p>
            <a:pPr algn="ctr"/>
            <a:r>
              <a:rPr lang="it-IT" sz="3600">
                <a:solidFill>
                  <a:srgbClr val="4F81BD"/>
                </a:solidFill>
                <a:latin typeface="Tahoma" pitchFamily="34" charset="0"/>
              </a:rPr>
              <a:t>
Flipped classroom
</a:t>
            </a:r>
            <a:endParaRPr lang="it-IT"/>
          </a:p>
        </p:txBody>
      </p:sp>
      <p:pic>
        <p:nvPicPr>
          <p:cNvPr id="7" name="Shape">
            <a:hlinkClick r:id="" action="ppaction://media"/>
          </p:cNvPr>
          <p:cNvPicPr>
            <a:picLocks noRot="1" noChangeAspect="1"/>
          </p:cNvPicPr>
          <p:nvPr>
            <a:videoFile r:link="rId1"/>
          </p:nvPr>
        </p:nvPicPr>
        <p:blipFill>
          <a:blip r:embed="rId4"/>
          <a:srcRect/>
          <a:stretch>
            <a:fillRect/>
          </a:stretch>
        </p:blipFill>
        <p:spPr bwMode="auto">
          <a:xfrm>
            <a:off x="1258888" y="1785938"/>
            <a:ext cx="6780212" cy="4083050"/>
          </a:xfrm>
          <a:prstGeom prst="rect">
            <a:avLst/>
          </a:prstGeom>
          <a:noFill/>
          <a:ln w="9525">
            <a:noFill/>
            <a:miter lim="800000"/>
            <a:headEnd/>
            <a:tailEnd/>
          </a:ln>
        </p:spPr>
      </p:pic>
      <p:sp>
        <p:nvSpPr>
          <p:cNvPr id="38915" name="Segnaposto contenuto 1"/>
          <p:cNvSpPr txBox="1">
            <a:spLocks/>
          </p:cNvSpPr>
          <p:nvPr/>
        </p:nvSpPr>
        <p:spPr bwMode="auto">
          <a:xfrm>
            <a:off x="3708400" y="234950"/>
            <a:ext cx="2879725" cy="817563"/>
          </a:xfrm>
          <a:prstGeom prst="rect">
            <a:avLst/>
          </a:prstGeom>
          <a:noFill/>
          <a:ln w="9525">
            <a:noFill/>
            <a:miter lim="800000"/>
            <a:headEnd/>
            <a:tailEnd/>
          </a:ln>
        </p:spPr>
        <p:txBody>
          <a:bodyPr/>
          <a:lstStyle/>
          <a:p>
            <a:pPr algn="ctr" eaLnBrk="0" hangingPunct="0">
              <a:spcBef>
                <a:spcPct val="20000"/>
              </a:spcBef>
              <a:buFont typeface="Arial" charset="0"/>
              <a:buNone/>
            </a:pPr>
            <a:r>
              <a:rPr lang="it-IT" sz="2000">
                <a:solidFill>
                  <a:schemeClr val="bg1"/>
                </a:solidFill>
              </a:rPr>
              <a:t>LA DIDATTICA ATTIVA </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contenuto 1"/>
          <p:cNvSpPr>
            <a:spLocks noGrp="1"/>
          </p:cNvSpPr>
          <p:nvPr>
            <p:ph sz="quarter" idx="11"/>
          </p:nvPr>
        </p:nvSpPr>
        <p:spPr>
          <a:xfrm>
            <a:off x="273050" y="465138"/>
            <a:ext cx="3938588" cy="300037"/>
          </a:xfrm>
        </p:spPr>
        <p:txBody>
          <a:bodyPr/>
          <a:lstStyle/>
          <a:p>
            <a:r>
              <a:rPr lang="it-IT" sz="2000" smtClean="0">
                <a:solidFill>
                  <a:srgbClr val="0070C0"/>
                </a:solidFill>
                <a:ea typeface="ＭＳ Ｐゴシック"/>
                <a:cs typeface="ＭＳ Ｐゴシック"/>
              </a:rPr>
              <a:t>La didattica attiva</a:t>
            </a:r>
          </a:p>
        </p:txBody>
      </p:sp>
      <p:sp>
        <p:nvSpPr>
          <p:cNvPr id="40962" name="TextShape 1"/>
          <p:cNvSpPr txBox="1">
            <a:spLocks noChangeArrowheads="1"/>
          </p:cNvSpPr>
          <p:nvPr/>
        </p:nvSpPr>
        <p:spPr bwMode="auto">
          <a:xfrm>
            <a:off x="539750" y="1028700"/>
            <a:ext cx="8023225" cy="1143000"/>
          </a:xfrm>
          <a:prstGeom prst="rect">
            <a:avLst/>
          </a:prstGeom>
          <a:noFill/>
          <a:ln w="9525">
            <a:noFill/>
            <a:miter lim="800000"/>
            <a:headEnd/>
            <a:tailEnd/>
          </a:ln>
        </p:spPr>
        <p:txBody>
          <a:bodyPr anchor="ctr"/>
          <a:lstStyle/>
          <a:p>
            <a:pPr algn="ctr"/>
            <a:r>
              <a:rPr lang="it-IT" sz="3600">
                <a:solidFill>
                  <a:srgbClr val="4F81BD"/>
                </a:solidFill>
                <a:latin typeface="Tahoma" pitchFamily="34" charset="0"/>
              </a:rPr>
              <a:t>
la Flipped claroom
</a:t>
            </a:r>
            <a:endParaRPr lang="it-IT"/>
          </a:p>
        </p:txBody>
      </p:sp>
      <p:sp>
        <p:nvSpPr>
          <p:cNvPr id="8" name="CustomShape 2"/>
          <p:cNvSpPr/>
          <p:nvPr/>
        </p:nvSpPr>
        <p:spPr>
          <a:xfrm>
            <a:off x="539750" y="2205038"/>
            <a:ext cx="7737475" cy="4049712"/>
          </a:xfrm>
          <a:prstGeom prst="rect">
            <a:avLst/>
          </a:prstGeom>
          <a:noFill/>
          <a:ln w="9360">
            <a:noFill/>
          </a:ln>
        </p:spPr>
        <p:style>
          <a:lnRef idx="0">
            <a:scrgbClr r="0" g="0" b="0"/>
          </a:lnRef>
          <a:fillRef idx="0">
            <a:scrgbClr r="0" g="0" b="0"/>
          </a:fillRef>
          <a:effectRef idx="0">
            <a:scrgbClr r="0" g="0" b="0"/>
          </a:effectRef>
          <a:fontRef idx="minor"/>
        </p:style>
        <p:txBody>
          <a:bodyPr/>
          <a:lstStyle/>
          <a:p>
            <a:pPr>
              <a:defRPr/>
            </a:pPr>
            <a:r>
              <a:rPr lang="it-IT" sz="2800" dirty="0">
                <a:solidFill>
                  <a:srgbClr val="4F81BD"/>
                </a:solidFill>
              </a:rPr>
              <a:t>Attenzioni metodologiche</a:t>
            </a:r>
          </a:p>
          <a:p>
            <a:pPr>
              <a:defRPr/>
            </a:pPr>
            <a:endParaRPr sz="2800" dirty="0"/>
          </a:p>
          <a:p>
            <a:pPr marL="457200" indent="-457200">
              <a:buClr>
                <a:srgbClr val="FF0000"/>
              </a:buClr>
              <a:buFont typeface="Wingdings" panose="05000000000000000000" pitchFamily="2" charset="2"/>
              <a:buChar char="v"/>
              <a:defRPr/>
            </a:pPr>
            <a:r>
              <a:rPr lang="it-IT" sz="2800" dirty="0">
                <a:solidFill>
                  <a:srgbClr val="4F81BD"/>
                </a:solidFill>
              </a:rPr>
              <a:t>Il filmato più funzionale se fatto dalla docente</a:t>
            </a:r>
          </a:p>
          <a:p>
            <a:pPr marL="457200" indent="-457200">
              <a:buClr>
                <a:srgbClr val="FF0000"/>
              </a:buClr>
              <a:buFont typeface="Wingdings" panose="05000000000000000000" pitchFamily="2" charset="2"/>
              <a:buChar char="v"/>
              <a:defRPr/>
            </a:pPr>
            <a:r>
              <a:rPr lang="it-IT" sz="2800" dirty="0">
                <a:solidFill>
                  <a:srgbClr val="4F81BD"/>
                </a:solidFill>
              </a:rPr>
              <a:t>L’utilizzo di strumentazioni tecnologiche e di linguaggi vicini ai ragazzi</a:t>
            </a:r>
          </a:p>
          <a:p>
            <a:pPr marL="457200" indent="-457200">
              <a:buClr>
                <a:srgbClr val="FF0000"/>
              </a:buClr>
              <a:buFont typeface="Wingdings" panose="05000000000000000000" pitchFamily="2" charset="2"/>
              <a:buChar char="v"/>
              <a:defRPr/>
            </a:pPr>
            <a:r>
              <a:rPr lang="it-IT" sz="2800" dirty="0">
                <a:solidFill>
                  <a:srgbClr val="4F81BD"/>
                </a:solidFill>
              </a:rPr>
              <a:t>Valutare il reale utilizzo del filmato a casa</a:t>
            </a:r>
          </a:p>
          <a:p>
            <a:pPr marL="457200" indent="-457200">
              <a:buClr>
                <a:srgbClr val="FF0000"/>
              </a:buClr>
              <a:buFont typeface="Wingdings" panose="05000000000000000000" pitchFamily="2" charset="2"/>
              <a:buChar char="v"/>
              <a:defRPr/>
            </a:pPr>
            <a:r>
              <a:rPr lang="it-IT" sz="2800" dirty="0">
                <a:solidFill>
                  <a:srgbClr val="4F81BD"/>
                </a:solidFill>
              </a:rPr>
              <a:t>Tecnica dalle molte prospettive</a:t>
            </a:r>
          </a:p>
          <a:p>
            <a:pPr marL="457200" indent="-457200">
              <a:buClr>
                <a:srgbClr val="FF0000"/>
              </a:buClr>
              <a:buFont typeface="Wingdings" panose="05000000000000000000" pitchFamily="2" charset="2"/>
              <a:buChar char="v"/>
              <a:defRPr/>
            </a:pPr>
            <a:endParaRPr sz="2800" dirty="0"/>
          </a:p>
          <a:p>
            <a:pPr>
              <a:defRPr/>
            </a:pPr>
            <a:endParaRPr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Shape 1"/>
          <p:cNvSpPr txBox="1">
            <a:spLocks noChangeArrowheads="1"/>
          </p:cNvSpPr>
          <p:nvPr/>
        </p:nvSpPr>
        <p:spPr bwMode="auto">
          <a:xfrm>
            <a:off x="179388" y="1004888"/>
            <a:ext cx="8023225" cy="1143000"/>
          </a:xfrm>
          <a:prstGeom prst="rect">
            <a:avLst/>
          </a:prstGeom>
          <a:noFill/>
          <a:ln w="9525">
            <a:noFill/>
            <a:miter lim="800000"/>
            <a:headEnd/>
            <a:tailEnd/>
          </a:ln>
        </p:spPr>
        <p:txBody>
          <a:bodyPr anchor="ctr"/>
          <a:lstStyle/>
          <a:p>
            <a:pPr algn="ctr"/>
            <a:r>
              <a:rPr lang="it-IT" sz="3600">
                <a:solidFill>
                  <a:srgbClr val="1F497D"/>
                </a:solidFill>
                <a:latin typeface="Tahoma" pitchFamily="34" charset="0"/>
              </a:rPr>
              <a:t>LA F.C: come la  posso usare all’interno della classe</a:t>
            </a:r>
            <a:endParaRPr lang="it-IT"/>
          </a:p>
        </p:txBody>
      </p:sp>
      <p:sp>
        <p:nvSpPr>
          <p:cNvPr id="6" name="TextShape 2"/>
          <p:cNvSpPr txBox="1"/>
          <p:nvPr/>
        </p:nvSpPr>
        <p:spPr>
          <a:xfrm>
            <a:off x="827088" y="2071688"/>
            <a:ext cx="7737475" cy="4049712"/>
          </a:xfrm>
          <a:prstGeom prst="rect">
            <a:avLst/>
          </a:prstGeom>
          <a:noFill/>
          <a:ln w="9360">
            <a:noFill/>
          </a:ln>
        </p:spPr>
        <p:txBody>
          <a:bodyPr/>
          <a:lstStyle/>
          <a:p>
            <a:pPr>
              <a:defRPr/>
            </a:pPr>
            <a:r>
              <a:rPr lang="it-IT" sz="2800" dirty="0">
                <a:solidFill>
                  <a:srgbClr val="0066FF"/>
                </a:solidFill>
                <a:latin typeface="Calibri" charset="0"/>
                <a:ea typeface="ＭＳ Ｐゴシック" charset="0"/>
                <a:cs typeface="ＭＳ Ｐゴシック" charset="0"/>
              </a:rPr>
              <a:t>Lavoro di gruppo per discipline:</a:t>
            </a:r>
          </a:p>
          <a:p>
            <a:pPr>
              <a:defRPr/>
            </a:pPr>
            <a:endParaRPr lang="it-IT" sz="2800" dirty="0">
              <a:solidFill>
                <a:srgbClr val="0066FF"/>
              </a:solidFill>
              <a:latin typeface="Calibri" charset="0"/>
              <a:ea typeface="ＭＳ Ｐゴシック" charset="0"/>
              <a:cs typeface="ＭＳ Ｐゴシック" charset="0"/>
            </a:endParaRPr>
          </a:p>
          <a:p>
            <a:pPr marL="514350" indent="-514350">
              <a:buFontTx/>
              <a:buAutoNum type="alphaLcParenR"/>
              <a:defRPr/>
            </a:pPr>
            <a:r>
              <a:rPr lang="it-IT" sz="2800" dirty="0">
                <a:solidFill>
                  <a:srgbClr val="0066FF"/>
                </a:solidFill>
                <a:latin typeface="Calibri" charset="0"/>
                <a:ea typeface="ＭＳ Ｐゴシック" charset="0"/>
                <a:cs typeface="ＭＳ Ｐゴシック" charset="0"/>
              </a:rPr>
              <a:t>E’ utilizzabile all’interno della mia disciplina</a:t>
            </a:r>
          </a:p>
          <a:p>
            <a:pPr marL="514350" indent="-514350">
              <a:buFontTx/>
              <a:buAutoNum type="alphaLcParenR"/>
              <a:defRPr/>
            </a:pPr>
            <a:endParaRPr lang="it-IT" sz="2800" dirty="0">
              <a:solidFill>
                <a:srgbClr val="0066FF"/>
              </a:solidFill>
              <a:latin typeface="Calibri" charset="0"/>
              <a:ea typeface="ＭＳ Ｐゴシック" charset="0"/>
              <a:cs typeface="ＭＳ Ｐゴシック" charset="0"/>
            </a:endParaRPr>
          </a:p>
          <a:p>
            <a:pPr marL="514350" indent="-514350">
              <a:buFontTx/>
              <a:buAutoNum type="alphaLcParenR"/>
              <a:defRPr/>
            </a:pPr>
            <a:r>
              <a:rPr lang="it-IT" sz="2800" dirty="0">
                <a:solidFill>
                  <a:srgbClr val="0066FF"/>
                </a:solidFill>
                <a:latin typeface="Calibri" charset="0"/>
                <a:ea typeface="ＭＳ Ｐゴシック" charset="0"/>
                <a:cs typeface="ＭＳ Ｐゴシック" charset="0"/>
              </a:rPr>
              <a:t>Per presentare quali contenuti</a:t>
            </a:r>
          </a:p>
          <a:p>
            <a:pPr marL="514350" indent="-514350">
              <a:buFontTx/>
              <a:buAutoNum type="alphaLcParenR"/>
              <a:defRPr/>
            </a:pPr>
            <a:endParaRPr lang="it-IT" sz="2800" dirty="0">
              <a:solidFill>
                <a:srgbClr val="0066FF"/>
              </a:solidFill>
              <a:latin typeface="Calibri" charset="0"/>
              <a:ea typeface="ＭＳ Ｐゴシック" charset="0"/>
              <a:cs typeface="ＭＳ Ｐゴシック" charset="0"/>
            </a:endParaRPr>
          </a:p>
          <a:p>
            <a:pPr marL="514350" indent="-514350">
              <a:buFontTx/>
              <a:buAutoNum type="alphaLcParenR"/>
              <a:defRPr/>
            </a:pPr>
            <a:r>
              <a:rPr lang="it-IT" sz="2800" dirty="0">
                <a:solidFill>
                  <a:srgbClr val="0066FF"/>
                </a:solidFill>
                <a:latin typeface="Calibri" charset="0"/>
                <a:ea typeface="ＭＳ Ｐゴシック" charset="0"/>
                <a:cs typeface="ＭＳ Ｐゴシック" charset="0"/>
              </a:rPr>
              <a:t>Quali attenzioni particolari mettere in atto</a:t>
            </a:r>
          </a:p>
          <a:p>
            <a:pPr algn="just">
              <a:defRPr/>
            </a:pPr>
            <a:endParaRPr lang="it-IT" sz="2800" dirty="0">
              <a:solidFill>
                <a:srgbClr val="0066FF"/>
              </a:solidFill>
              <a:latin typeface="Calibri" charset="0"/>
              <a:ea typeface="ＭＳ Ｐゴシック" charset="0"/>
              <a:cs typeface="ＭＳ Ｐゴシック" charset="0"/>
            </a:endParaRPr>
          </a:p>
        </p:txBody>
      </p:sp>
      <p:sp>
        <p:nvSpPr>
          <p:cNvPr id="41987" name="Segnaposto contenuto 1"/>
          <p:cNvSpPr txBox="1">
            <a:spLocks/>
          </p:cNvSpPr>
          <p:nvPr/>
        </p:nvSpPr>
        <p:spPr bwMode="auto">
          <a:xfrm>
            <a:off x="3708400" y="234950"/>
            <a:ext cx="2879725" cy="817563"/>
          </a:xfrm>
          <a:prstGeom prst="rect">
            <a:avLst/>
          </a:prstGeom>
          <a:noFill/>
          <a:ln w="9525">
            <a:noFill/>
            <a:miter lim="800000"/>
            <a:headEnd/>
            <a:tailEnd/>
          </a:ln>
        </p:spPr>
        <p:txBody>
          <a:bodyPr/>
          <a:lstStyle/>
          <a:p>
            <a:pPr algn="ctr" eaLnBrk="0" hangingPunct="0">
              <a:spcBef>
                <a:spcPct val="20000"/>
              </a:spcBef>
              <a:buFont typeface="Arial" charset="0"/>
              <a:buNone/>
            </a:pPr>
            <a:r>
              <a:rPr lang="it-IT" sz="2000">
                <a:solidFill>
                  <a:schemeClr val="bg1"/>
                </a:solidFill>
              </a:rPr>
              <a:t>LA DIDATTICA ATTIVA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charRg st="0" end="162"/>
                                            </p:txEl>
                                          </p:spTgt>
                                        </p:tgtEl>
                                        <p:attrNameLst>
                                          <p:attrName>style.visibility</p:attrName>
                                        </p:attrNameLst>
                                      </p:cBhvr>
                                      <p:to>
                                        <p:strVal val="visible"/>
                                      </p:to>
                                    </p:set>
                                    <p:animEffect transition="out" filter="barn(inVertical)">
                                      <p:cBhvr additive="repl">
                                        <p:cTn id="7" dur="500"/>
                                        <p:tgtEl>
                                          <p:spTgt spid="6">
                                            <p:txEl>
                                              <p:charRg st="0" end="16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charRg st="162" end="162"/>
                                            </p:txEl>
                                          </p:spTgt>
                                        </p:tgtEl>
                                        <p:attrNameLst>
                                          <p:attrName>style.visibility</p:attrName>
                                        </p:attrNameLst>
                                      </p:cBhvr>
                                      <p:to>
                                        <p:strVal val="visible"/>
                                      </p:to>
                                    </p:set>
                                    <p:animEffect transition="out" filter="barn(inVertical)">
                                      <p:cBhvr additive="repl">
                                        <p:cTn id="12" dur="500"/>
                                        <p:tgtEl>
                                          <p:spTgt spid="6">
                                            <p:txEl>
                                              <p:charRg st="162" end="16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charRg st="162" end="162"/>
                                            </p:txEl>
                                          </p:spTgt>
                                        </p:tgtEl>
                                        <p:attrNameLst>
                                          <p:attrName>style.visibility</p:attrName>
                                        </p:attrNameLst>
                                      </p:cBhvr>
                                      <p:to>
                                        <p:strVal val="visible"/>
                                      </p:to>
                                    </p:set>
                                    <p:animEffect transition="out" filter="barn(inVertical)">
                                      <p:cBhvr additive="repl">
                                        <p:cTn id="17" dur="500"/>
                                        <p:tgtEl>
                                          <p:spTgt spid="6">
                                            <p:txEl>
                                              <p:charRg st="162" end="16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charRg st="162" end="162"/>
                                            </p:txEl>
                                          </p:spTgt>
                                        </p:tgtEl>
                                        <p:attrNameLst>
                                          <p:attrName>style.visibility</p:attrName>
                                        </p:attrNameLst>
                                      </p:cBhvr>
                                      <p:to>
                                        <p:strVal val="visible"/>
                                      </p:to>
                                    </p:set>
                                    <p:animEffect transition="out" filter="barn(inVertical)">
                                      <p:cBhvr additive="repl">
                                        <p:cTn id="22" dur="500"/>
                                        <p:tgtEl>
                                          <p:spTgt spid="6">
                                            <p:txEl>
                                              <p:charRg st="162" end="16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egnaposto numero diapositiva 4"/>
          <p:cNvSpPr txBox="1">
            <a:spLocks/>
          </p:cNvSpPr>
          <p:nvPr/>
        </p:nvSpPr>
        <p:spPr bwMode="auto">
          <a:xfrm>
            <a:off x="7566025" y="6429375"/>
            <a:ext cx="1230313" cy="365125"/>
          </a:xfrm>
          <a:prstGeom prst="rect">
            <a:avLst/>
          </a:prstGeom>
          <a:noFill/>
          <a:ln w="9525">
            <a:noFill/>
            <a:miter lim="800000"/>
            <a:headEnd/>
            <a:tailEnd/>
          </a:ln>
        </p:spPr>
        <p:txBody>
          <a:bodyPr anchor="ctr"/>
          <a:lstStyle/>
          <a:p>
            <a:pPr algn="r" defTabSz="457200"/>
            <a:fld id="{4AC5140C-C0A1-43BB-AE42-91FB2FF76AD0}" type="slidenum">
              <a:rPr lang="it-IT" sz="1200">
                <a:solidFill>
                  <a:srgbClr val="7F7F7F"/>
                </a:solidFill>
              </a:rPr>
              <a:pPr algn="r" defTabSz="457200"/>
              <a:t>26</a:t>
            </a:fld>
            <a:endParaRPr lang="it-IT" sz="1200">
              <a:solidFill>
                <a:srgbClr val="7F7F7F"/>
              </a:solidFill>
            </a:endParaRPr>
          </a:p>
        </p:txBody>
      </p:sp>
      <p:sp>
        <p:nvSpPr>
          <p:cNvPr id="43010" name="TextShape 1"/>
          <p:cNvSpPr txBox="1">
            <a:spLocks noChangeArrowheads="1"/>
          </p:cNvSpPr>
          <p:nvPr/>
        </p:nvSpPr>
        <p:spPr bwMode="auto">
          <a:xfrm>
            <a:off x="755650" y="1079500"/>
            <a:ext cx="7620000" cy="936625"/>
          </a:xfrm>
          <a:prstGeom prst="rect">
            <a:avLst/>
          </a:prstGeom>
          <a:noFill/>
          <a:ln w="9360">
            <a:noFill/>
            <a:miter lim="800000"/>
            <a:headEnd/>
            <a:tailEnd/>
          </a:ln>
        </p:spPr>
        <p:txBody>
          <a:bodyPr/>
          <a:lstStyle/>
          <a:p>
            <a:pPr algn="ctr"/>
            <a:r>
              <a:rPr lang="it-IT" sz="4400">
                <a:solidFill>
                  <a:srgbClr val="1F497D"/>
                </a:solidFill>
                <a:latin typeface="Cambria" pitchFamily="18" charset="0"/>
              </a:rPr>
              <a:t>L’insegnante significativo</a:t>
            </a:r>
            <a:endParaRPr lang="it-IT" sz="4400"/>
          </a:p>
        </p:txBody>
      </p:sp>
      <p:pic>
        <p:nvPicPr>
          <p:cNvPr id="43011" name="Immagine 1"/>
          <p:cNvPicPr>
            <a:picLocks noChangeAspect="1" noChangeArrowheads="1"/>
          </p:cNvPicPr>
          <p:nvPr/>
        </p:nvPicPr>
        <p:blipFill>
          <a:blip r:embed="rId2"/>
          <a:srcRect/>
          <a:stretch>
            <a:fillRect/>
          </a:stretch>
        </p:blipFill>
        <p:spPr bwMode="auto">
          <a:xfrm>
            <a:off x="1476375" y="2133600"/>
            <a:ext cx="5838825" cy="426878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Shape 1"/>
          <p:cNvSpPr txBox="1">
            <a:spLocks noChangeArrowheads="1"/>
          </p:cNvSpPr>
          <p:nvPr/>
        </p:nvSpPr>
        <p:spPr bwMode="auto">
          <a:xfrm>
            <a:off x="222250" y="1341438"/>
            <a:ext cx="8770938" cy="1422400"/>
          </a:xfrm>
          <a:prstGeom prst="rect">
            <a:avLst/>
          </a:prstGeom>
          <a:noFill/>
          <a:ln w="9525">
            <a:noFill/>
            <a:miter lim="800000"/>
            <a:headEnd/>
            <a:tailEnd/>
          </a:ln>
        </p:spPr>
        <p:txBody>
          <a:bodyPr anchor="ctr"/>
          <a:lstStyle/>
          <a:p>
            <a:pPr algn="ctr"/>
            <a:r>
              <a:rPr lang="it-IT" sz="3600">
                <a:solidFill>
                  <a:srgbClr val="1F497D"/>
                </a:solidFill>
                <a:latin typeface="Tahoma" pitchFamily="34" charset="0"/>
              </a:rPr>
              <a:t>Il ruolo dell’insegnante nella gestione delle problematicità all’interno della classe (1)</a:t>
            </a:r>
            <a:endParaRPr lang="it-IT" sz="3600"/>
          </a:p>
        </p:txBody>
      </p:sp>
      <p:sp>
        <p:nvSpPr>
          <p:cNvPr id="7" name="TextShape 2"/>
          <p:cNvSpPr txBox="1">
            <a:spLocks noChangeArrowheads="1"/>
          </p:cNvSpPr>
          <p:nvPr/>
        </p:nvSpPr>
        <p:spPr bwMode="auto">
          <a:xfrm>
            <a:off x="395288" y="2763838"/>
            <a:ext cx="8424862" cy="4625975"/>
          </a:xfrm>
          <a:prstGeom prst="rect">
            <a:avLst/>
          </a:prstGeom>
          <a:noFill/>
          <a:ln w="9360">
            <a:noFill/>
            <a:miter lim="800000"/>
            <a:headEnd/>
            <a:tailEnd/>
          </a:ln>
        </p:spPr>
        <p:txBody>
          <a:bodyPr/>
          <a:lstStyle/>
          <a:p>
            <a:pPr algn="just">
              <a:lnSpc>
                <a:spcPct val="90000"/>
              </a:lnSpc>
              <a:buFont typeface="Arial" charset="0"/>
              <a:buChar char="•"/>
            </a:pPr>
            <a:r>
              <a:rPr lang="it-IT" sz="2800">
                <a:solidFill>
                  <a:srgbClr val="4F81BD"/>
                </a:solidFill>
                <a:cs typeface="Tahoma" pitchFamily="34" charset="0"/>
              </a:rPr>
              <a:t>La </a:t>
            </a:r>
            <a:r>
              <a:rPr lang="it-IT" sz="2800" b="1">
                <a:solidFill>
                  <a:srgbClr val="4F81BD"/>
                </a:solidFill>
                <a:cs typeface="Tahoma" pitchFamily="34" charset="0"/>
              </a:rPr>
              <a:t>centralità del ruolo dell’ insegnante</a:t>
            </a:r>
            <a:r>
              <a:rPr lang="it-IT" sz="2800">
                <a:solidFill>
                  <a:srgbClr val="4F81BD"/>
                </a:solidFill>
                <a:cs typeface="Tahoma" pitchFamily="34" charset="0"/>
              </a:rPr>
              <a:t>, curricolare e di sostegno, nella gestione (responsabilità e  intenzionalità educativa).</a:t>
            </a:r>
            <a:endParaRPr lang="it-IT" sz="2800">
              <a:cs typeface="Tahoma" pitchFamily="34" charset="0"/>
            </a:endParaRPr>
          </a:p>
          <a:p>
            <a:pPr algn="just">
              <a:lnSpc>
                <a:spcPct val="90000"/>
              </a:lnSpc>
              <a:buFont typeface="Arial" charset="0"/>
              <a:buChar char="•"/>
            </a:pPr>
            <a:r>
              <a:rPr lang="it-IT" sz="2800">
                <a:solidFill>
                  <a:srgbClr val="4F81BD"/>
                </a:solidFill>
                <a:cs typeface="Tahoma" pitchFamily="34" charset="0"/>
              </a:rPr>
              <a:t>La </a:t>
            </a:r>
            <a:r>
              <a:rPr lang="it-IT" sz="2800" b="1">
                <a:solidFill>
                  <a:srgbClr val="4F81BD"/>
                </a:solidFill>
                <a:cs typeface="Tahoma" pitchFamily="34" charset="0"/>
              </a:rPr>
              <a:t>relazione insegnante/alunno </a:t>
            </a:r>
            <a:r>
              <a:rPr lang="it-IT" sz="2800">
                <a:solidFill>
                  <a:srgbClr val="4F81BD"/>
                </a:solidFill>
                <a:cs typeface="Tahoma" pitchFamily="34" charset="0"/>
              </a:rPr>
              <a:t>diventa strumento privilegiato nella gestione delle situazioni “problematiche”.</a:t>
            </a:r>
            <a:endParaRPr lang="it-IT" sz="2800">
              <a:cs typeface="Tahoma" pitchFamily="34" charset="0"/>
            </a:endParaRPr>
          </a:p>
          <a:p>
            <a:pPr algn="just">
              <a:lnSpc>
                <a:spcPct val="90000"/>
              </a:lnSpc>
              <a:buFont typeface="Arial" charset="0"/>
              <a:buChar char="•"/>
            </a:pPr>
            <a:r>
              <a:rPr lang="it-IT" sz="2800">
                <a:solidFill>
                  <a:srgbClr val="4F81BD"/>
                </a:solidFill>
                <a:cs typeface="Tahoma" pitchFamily="34" charset="0"/>
              </a:rPr>
              <a:t>L’</a:t>
            </a:r>
            <a:r>
              <a:rPr lang="it-IT" sz="2800" b="1">
                <a:solidFill>
                  <a:srgbClr val="4F81BD"/>
                </a:solidFill>
                <a:cs typeface="Tahoma" pitchFamily="34" charset="0"/>
              </a:rPr>
              <a:t>equilibrio emotivo </a:t>
            </a:r>
            <a:r>
              <a:rPr lang="it-IT" sz="2800">
                <a:solidFill>
                  <a:srgbClr val="4F81BD"/>
                </a:solidFill>
                <a:cs typeface="Tahoma" pitchFamily="34" charset="0"/>
              </a:rPr>
              <a:t>diventa fattore che facilità la gestione (quanto centra il mio vissuto all’interno del contesto).</a:t>
            </a:r>
          </a:p>
        </p:txBody>
      </p:sp>
      <p:sp>
        <p:nvSpPr>
          <p:cNvPr id="44035" name="Rettangolo 7"/>
          <p:cNvSpPr>
            <a:spLocks noChangeArrowheads="1"/>
          </p:cNvSpPr>
          <p:nvPr/>
        </p:nvSpPr>
        <p:spPr bwMode="auto">
          <a:xfrm>
            <a:off x="3614738" y="266700"/>
            <a:ext cx="2840037" cy="369888"/>
          </a:xfrm>
          <a:prstGeom prst="rect">
            <a:avLst/>
          </a:prstGeom>
          <a:noFill/>
          <a:ln w="9525">
            <a:noFill/>
            <a:miter lim="800000"/>
            <a:headEnd/>
            <a:tailEnd/>
          </a:ln>
        </p:spPr>
        <p:txBody>
          <a:bodyPr wrap="none">
            <a:spAutoFit/>
          </a:bodyPr>
          <a:lstStyle/>
          <a:p>
            <a:pPr algn="ctr"/>
            <a:r>
              <a:rPr lang="it-IT">
                <a:solidFill>
                  <a:schemeClr val="bg1"/>
                </a:solidFill>
              </a:rPr>
              <a:t>Il RUOLO DELL’INSEGNANTE </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charRg st="0" end="360"/>
                                            </p:txEl>
                                          </p:spTgt>
                                        </p:tgtEl>
                                        <p:attrNameLst>
                                          <p:attrName>style.visibility</p:attrName>
                                        </p:attrNameLst>
                                      </p:cBhvr>
                                      <p:to>
                                        <p:strVal val="visible"/>
                                      </p:to>
                                    </p:set>
                                    <p:animEffect transition="out" filter="wipe(down)">
                                      <p:cBhvr additive="repl">
                                        <p:cTn id="7" dur="500"/>
                                        <p:tgtEl>
                                          <p:spTgt spid="7">
                                            <p:txEl>
                                              <p:charRg st="0" end="36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charRg st="360" end="360"/>
                                            </p:txEl>
                                          </p:spTgt>
                                        </p:tgtEl>
                                        <p:attrNameLst>
                                          <p:attrName>style.visibility</p:attrName>
                                        </p:attrNameLst>
                                      </p:cBhvr>
                                      <p:to>
                                        <p:strVal val="visible"/>
                                      </p:to>
                                    </p:set>
                                    <p:animEffect transition="out" filter="wipe(down)">
                                      <p:cBhvr additive="repl">
                                        <p:cTn id="12" dur="500"/>
                                        <p:tgtEl>
                                          <p:spTgt spid="7">
                                            <p:txEl>
                                              <p:charRg st="360" end="36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charRg st="360" end="360"/>
                                            </p:txEl>
                                          </p:spTgt>
                                        </p:tgtEl>
                                        <p:attrNameLst>
                                          <p:attrName>style.visibility</p:attrName>
                                        </p:attrNameLst>
                                      </p:cBhvr>
                                      <p:to>
                                        <p:strVal val="visible"/>
                                      </p:to>
                                    </p:set>
                                    <p:animEffect transition="out" filter="wipe(down)">
                                      <p:cBhvr additive="repl">
                                        <p:cTn id="17" dur="500"/>
                                        <p:tgtEl>
                                          <p:spTgt spid="7">
                                            <p:txEl>
                                              <p:charRg st="360" end="36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Shape 1"/>
          <p:cNvSpPr txBox="1">
            <a:spLocks noChangeArrowheads="1"/>
          </p:cNvSpPr>
          <p:nvPr/>
        </p:nvSpPr>
        <p:spPr bwMode="auto">
          <a:xfrm>
            <a:off x="192088" y="1268413"/>
            <a:ext cx="8772525" cy="1143000"/>
          </a:xfrm>
          <a:prstGeom prst="rect">
            <a:avLst/>
          </a:prstGeom>
          <a:noFill/>
          <a:ln w="9525">
            <a:noFill/>
            <a:miter lim="800000"/>
            <a:headEnd/>
            <a:tailEnd/>
          </a:ln>
        </p:spPr>
        <p:txBody>
          <a:bodyPr anchor="ctr"/>
          <a:lstStyle/>
          <a:p>
            <a:pPr algn="ctr"/>
            <a:r>
              <a:rPr lang="it-IT" sz="3600">
                <a:solidFill>
                  <a:srgbClr val="1F497D"/>
                </a:solidFill>
                <a:latin typeface="Tahoma" pitchFamily="34" charset="0"/>
              </a:rPr>
              <a:t>Il ruolo dell’insegnante nella gestione delle problematicità all’interno della classe (2)</a:t>
            </a:r>
            <a:endParaRPr lang="it-IT" sz="3600"/>
          </a:p>
        </p:txBody>
      </p:sp>
      <p:sp>
        <p:nvSpPr>
          <p:cNvPr id="5" name="TextShape 2"/>
          <p:cNvSpPr txBox="1">
            <a:spLocks noChangeArrowheads="1"/>
          </p:cNvSpPr>
          <p:nvPr/>
        </p:nvSpPr>
        <p:spPr bwMode="auto">
          <a:xfrm>
            <a:off x="468313" y="2708275"/>
            <a:ext cx="8351837" cy="4249738"/>
          </a:xfrm>
          <a:prstGeom prst="rect">
            <a:avLst/>
          </a:prstGeom>
          <a:noFill/>
          <a:ln w="9360">
            <a:noFill/>
            <a:miter lim="800000"/>
            <a:headEnd/>
            <a:tailEnd/>
          </a:ln>
        </p:spPr>
        <p:txBody>
          <a:bodyPr/>
          <a:lstStyle/>
          <a:p>
            <a:pPr algn="just">
              <a:lnSpc>
                <a:spcPct val="90000"/>
              </a:lnSpc>
              <a:buFont typeface="Arial" charset="0"/>
              <a:buChar char="•"/>
            </a:pPr>
            <a:r>
              <a:rPr lang="it-IT" sz="2800">
                <a:solidFill>
                  <a:srgbClr val="4F81BD"/>
                </a:solidFill>
              </a:rPr>
              <a:t>La </a:t>
            </a:r>
            <a:r>
              <a:rPr lang="it-IT" sz="2800" b="1">
                <a:solidFill>
                  <a:srgbClr val="4F81BD"/>
                </a:solidFill>
              </a:rPr>
              <a:t>capacità progettuale </a:t>
            </a:r>
            <a:r>
              <a:rPr lang="it-IT" sz="2800">
                <a:solidFill>
                  <a:srgbClr val="4F81BD"/>
                </a:solidFill>
              </a:rPr>
              <a:t>come strumento privilegiato per la gestione delle difficoltà in una logica di “intenzionalità”.</a:t>
            </a:r>
            <a:endParaRPr lang="it-IT" sz="2800"/>
          </a:p>
          <a:p>
            <a:pPr algn="just">
              <a:lnSpc>
                <a:spcPct val="90000"/>
              </a:lnSpc>
              <a:buFont typeface="Arial" charset="0"/>
              <a:buChar char="•"/>
            </a:pPr>
            <a:r>
              <a:rPr lang="it-IT" sz="2800">
                <a:solidFill>
                  <a:srgbClr val="4F81BD"/>
                </a:solidFill>
              </a:rPr>
              <a:t>Lo </a:t>
            </a:r>
            <a:r>
              <a:rPr lang="it-IT" sz="2800" b="1">
                <a:solidFill>
                  <a:srgbClr val="4F81BD"/>
                </a:solidFill>
              </a:rPr>
              <a:t>stile “sperimentale” </a:t>
            </a:r>
            <a:r>
              <a:rPr lang="it-IT" sz="2800">
                <a:solidFill>
                  <a:srgbClr val="4F81BD"/>
                </a:solidFill>
              </a:rPr>
              <a:t>inteso come creatività (capacità di rispondere in modo nuovo alle situazioni difficili)  e sistematicità (processo analitico e verificabile in modo “oggettivo).</a:t>
            </a:r>
            <a:endParaRPr lang="it-IT" sz="2800"/>
          </a:p>
          <a:p>
            <a:pPr algn="just">
              <a:lnSpc>
                <a:spcPct val="90000"/>
              </a:lnSpc>
              <a:buFont typeface="Arial" charset="0"/>
              <a:buChar char="•"/>
            </a:pPr>
            <a:r>
              <a:rPr lang="it-IT" sz="2800">
                <a:solidFill>
                  <a:srgbClr val="4F81BD"/>
                </a:solidFill>
              </a:rPr>
              <a:t>Il </a:t>
            </a:r>
            <a:r>
              <a:rPr lang="it-IT" sz="2800" b="1">
                <a:solidFill>
                  <a:srgbClr val="4F81BD"/>
                </a:solidFill>
              </a:rPr>
              <a:t>lavoro di équipe </a:t>
            </a:r>
            <a:r>
              <a:rPr lang="it-IT" sz="2800">
                <a:solidFill>
                  <a:srgbClr val="4F81BD"/>
                </a:solidFill>
              </a:rPr>
              <a:t>come condivisione del problema (punti di vista diversi) e come ricchezza di idee (brainstorming).</a:t>
            </a:r>
            <a:endParaRPr lang="it-IT" sz="2800"/>
          </a:p>
          <a:p>
            <a:pPr algn="just">
              <a:lnSpc>
                <a:spcPct val="90000"/>
              </a:lnSpc>
            </a:pPr>
            <a:endParaRPr lang="it-IT" sz="2800"/>
          </a:p>
          <a:p>
            <a:pPr algn="just">
              <a:lnSpc>
                <a:spcPct val="90000"/>
              </a:lnSpc>
            </a:pPr>
            <a:endParaRPr lang="it-IT" sz="2800"/>
          </a:p>
          <a:p>
            <a:pPr algn="just">
              <a:lnSpc>
                <a:spcPct val="90000"/>
              </a:lnSpc>
            </a:pPr>
            <a:endParaRPr lang="it-IT" sz="2800"/>
          </a:p>
        </p:txBody>
      </p:sp>
      <p:sp>
        <p:nvSpPr>
          <p:cNvPr id="45059" name="Rettangolo 6"/>
          <p:cNvSpPr>
            <a:spLocks noChangeArrowheads="1"/>
          </p:cNvSpPr>
          <p:nvPr/>
        </p:nvSpPr>
        <p:spPr bwMode="auto">
          <a:xfrm>
            <a:off x="3619500" y="266700"/>
            <a:ext cx="2830513" cy="369888"/>
          </a:xfrm>
          <a:prstGeom prst="rect">
            <a:avLst/>
          </a:prstGeom>
          <a:noFill/>
          <a:ln w="9525">
            <a:noFill/>
            <a:miter lim="800000"/>
            <a:headEnd/>
            <a:tailEnd/>
          </a:ln>
        </p:spPr>
        <p:txBody>
          <a:bodyPr wrap="none">
            <a:spAutoFit/>
          </a:bodyPr>
          <a:lstStyle/>
          <a:p>
            <a:pPr algn="ctr"/>
            <a:r>
              <a:rPr lang="it-IT">
                <a:solidFill>
                  <a:schemeClr val="bg1"/>
                </a:solidFill>
              </a:rPr>
              <a:t>IL RUOLO DELL’INSEGNANTE</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charRg st="0" end="426"/>
                                            </p:txEl>
                                          </p:spTgt>
                                        </p:tgtEl>
                                        <p:attrNameLst>
                                          <p:attrName>style.visibility</p:attrName>
                                        </p:attrNameLst>
                                      </p:cBhvr>
                                      <p:to>
                                        <p:strVal val="visible"/>
                                      </p:to>
                                    </p:set>
                                    <p:animEffect transition="out" filter="circle(in)">
                                      <p:cBhvr additive="repl">
                                        <p:cTn id="7" dur="2000"/>
                                        <p:tgtEl>
                                          <p:spTgt spid="5">
                                            <p:txEl>
                                              <p:charRg st="0" end="426"/>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charRg st="426" end="426"/>
                                            </p:txEl>
                                          </p:spTgt>
                                        </p:tgtEl>
                                        <p:attrNameLst>
                                          <p:attrName>style.visibility</p:attrName>
                                        </p:attrNameLst>
                                      </p:cBhvr>
                                      <p:to>
                                        <p:strVal val="visible"/>
                                      </p:to>
                                    </p:set>
                                    <p:animEffect transition="out" filter="circle(in)">
                                      <p:cBhvr additive="repl">
                                        <p:cTn id="12" dur="2000"/>
                                        <p:tgtEl>
                                          <p:spTgt spid="5">
                                            <p:txEl>
                                              <p:charRg st="426" end="42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charRg st="426" end="426"/>
                                            </p:txEl>
                                          </p:spTgt>
                                        </p:tgtEl>
                                        <p:attrNameLst>
                                          <p:attrName>style.visibility</p:attrName>
                                        </p:attrNameLst>
                                      </p:cBhvr>
                                      <p:to>
                                        <p:strVal val="visible"/>
                                      </p:to>
                                    </p:set>
                                    <p:animEffect transition="out" filter="circle(in)">
                                      <p:cBhvr additive="repl">
                                        <p:cTn id="17" dur="2000"/>
                                        <p:tgtEl>
                                          <p:spTgt spid="5">
                                            <p:txEl>
                                              <p:charRg st="426" end="42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egnaposto numero diapositiva 4"/>
          <p:cNvSpPr txBox="1">
            <a:spLocks/>
          </p:cNvSpPr>
          <p:nvPr/>
        </p:nvSpPr>
        <p:spPr bwMode="auto">
          <a:xfrm>
            <a:off x="7566025" y="6429375"/>
            <a:ext cx="1230313" cy="365125"/>
          </a:xfrm>
          <a:prstGeom prst="rect">
            <a:avLst/>
          </a:prstGeom>
          <a:noFill/>
          <a:ln w="9525">
            <a:noFill/>
            <a:miter lim="800000"/>
            <a:headEnd/>
            <a:tailEnd/>
          </a:ln>
        </p:spPr>
        <p:txBody>
          <a:bodyPr anchor="ctr"/>
          <a:lstStyle/>
          <a:p>
            <a:pPr algn="r" defTabSz="457200"/>
            <a:fld id="{39D73E02-C674-4870-81C3-49C63F106D75}" type="slidenum">
              <a:rPr lang="it-IT" sz="1200">
                <a:solidFill>
                  <a:srgbClr val="7F7F7F"/>
                </a:solidFill>
              </a:rPr>
              <a:pPr algn="r" defTabSz="457200"/>
              <a:t>29</a:t>
            </a:fld>
            <a:endParaRPr lang="it-IT" sz="1200">
              <a:solidFill>
                <a:srgbClr val="7F7F7F"/>
              </a:solidFill>
            </a:endParaRPr>
          </a:p>
        </p:txBody>
      </p:sp>
      <p:sp>
        <p:nvSpPr>
          <p:cNvPr id="46082" name="TextShape 1"/>
          <p:cNvSpPr txBox="1">
            <a:spLocks noChangeArrowheads="1"/>
          </p:cNvSpPr>
          <p:nvPr/>
        </p:nvSpPr>
        <p:spPr bwMode="auto">
          <a:xfrm>
            <a:off x="755650" y="1220788"/>
            <a:ext cx="7620000" cy="935037"/>
          </a:xfrm>
          <a:prstGeom prst="rect">
            <a:avLst/>
          </a:prstGeom>
          <a:noFill/>
          <a:ln w="9360">
            <a:noFill/>
            <a:miter lim="800000"/>
            <a:headEnd/>
            <a:tailEnd/>
          </a:ln>
        </p:spPr>
        <p:txBody>
          <a:bodyPr/>
          <a:lstStyle/>
          <a:p>
            <a:pPr algn="ctr"/>
            <a:r>
              <a:rPr lang="it-IT" sz="4400">
                <a:solidFill>
                  <a:srgbClr val="1F497D"/>
                </a:solidFill>
                <a:latin typeface="Cambria" pitchFamily="18" charset="0"/>
              </a:rPr>
              <a:t>Un gruppo di allievi collaborativi</a:t>
            </a:r>
            <a:endParaRPr lang="it-IT" sz="4400"/>
          </a:p>
        </p:txBody>
      </p:sp>
      <p:pic>
        <p:nvPicPr>
          <p:cNvPr id="46083" name="Immagine 1"/>
          <p:cNvPicPr>
            <a:picLocks noChangeAspect="1" noChangeArrowheads="1"/>
          </p:cNvPicPr>
          <p:nvPr/>
        </p:nvPicPr>
        <p:blipFill>
          <a:blip r:embed="rId2"/>
          <a:srcRect/>
          <a:stretch>
            <a:fillRect/>
          </a:stretch>
        </p:blipFill>
        <p:spPr bwMode="auto">
          <a:xfrm>
            <a:off x="1835150" y="2636838"/>
            <a:ext cx="5976938" cy="36004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Shape 1"/>
          <p:cNvSpPr txBox="1">
            <a:spLocks noChangeArrowheads="1"/>
          </p:cNvSpPr>
          <p:nvPr/>
        </p:nvSpPr>
        <p:spPr bwMode="auto">
          <a:xfrm>
            <a:off x="222250" y="1341438"/>
            <a:ext cx="8770938" cy="1422400"/>
          </a:xfrm>
          <a:prstGeom prst="rect">
            <a:avLst/>
          </a:prstGeom>
          <a:noFill/>
          <a:ln w="9525">
            <a:noFill/>
            <a:miter lim="800000"/>
            <a:headEnd/>
            <a:tailEnd/>
          </a:ln>
        </p:spPr>
        <p:txBody>
          <a:bodyPr anchor="ctr"/>
          <a:lstStyle/>
          <a:p>
            <a:pPr algn="ctr"/>
            <a:r>
              <a:rPr lang="it-IT" sz="3600">
                <a:solidFill>
                  <a:srgbClr val="1F497D"/>
                </a:solidFill>
                <a:latin typeface="Tahoma" pitchFamily="34" charset="0"/>
              </a:rPr>
              <a:t>Che cosa manca alla nostra didattica</a:t>
            </a:r>
            <a:endParaRPr lang="it-IT" sz="3600"/>
          </a:p>
        </p:txBody>
      </p:sp>
      <p:sp>
        <p:nvSpPr>
          <p:cNvPr id="7" name="TextShape 2"/>
          <p:cNvSpPr txBox="1"/>
          <p:nvPr/>
        </p:nvSpPr>
        <p:spPr>
          <a:xfrm>
            <a:off x="395288" y="2763838"/>
            <a:ext cx="8424862" cy="4625975"/>
          </a:xfrm>
          <a:prstGeom prst="rect">
            <a:avLst/>
          </a:prstGeom>
          <a:noFill/>
          <a:ln w="9360">
            <a:noFill/>
          </a:ln>
        </p:spPr>
        <p:txBody>
          <a:bodyPr/>
          <a:lstStyle/>
          <a:p>
            <a:pPr algn="just">
              <a:lnSpc>
                <a:spcPct val="90000"/>
              </a:lnSpc>
              <a:defRPr/>
            </a:pPr>
            <a:r>
              <a:rPr lang="it-IT" sz="2800" dirty="0">
                <a:solidFill>
                  <a:srgbClr val="4F81BD"/>
                </a:solidFill>
                <a:latin typeface="Calibri" charset="0"/>
                <a:ea typeface="Tahoma" panose="020B0604030504040204" pitchFamily="34" charset="0"/>
                <a:cs typeface="Tahoma" panose="020B0604030504040204" pitchFamily="34" charset="0"/>
              </a:rPr>
              <a:t>Lavoro di gruppo:</a:t>
            </a:r>
          </a:p>
          <a:p>
            <a:pPr algn="just">
              <a:lnSpc>
                <a:spcPct val="90000"/>
              </a:lnSpc>
              <a:defRPr/>
            </a:pPr>
            <a:endParaRPr lang="it-IT" sz="2800" dirty="0">
              <a:solidFill>
                <a:srgbClr val="4F81BD"/>
              </a:solidFill>
              <a:latin typeface="Calibri" charset="0"/>
              <a:ea typeface="Tahoma" panose="020B0604030504040204" pitchFamily="34" charset="0"/>
              <a:cs typeface="Tahoma" panose="020B0604030504040204" pitchFamily="34" charset="0"/>
            </a:endParaRPr>
          </a:p>
          <a:p>
            <a:pPr algn="just">
              <a:lnSpc>
                <a:spcPct val="90000"/>
              </a:lnSpc>
              <a:defRPr/>
            </a:pPr>
            <a:r>
              <a:rPr lang="it-IT" sz="2800" dirty="0">
                <a:solidFill>
                  <a:srgbClr val="4F81BD"/>
                </a:solidFill>
                <a:latin typeface="Calibri" charset="0"/>
                <a:ea typeface="Tahoma" panose="020B0604030504040204" pitchFamily="34" charset="0"/>
                <a:cs typeface="Tahoma" panose="020B0604030504040204" pitchFamily="34" charset="0"/>
              </a:rPr>
              <a:t>Proviamo a rispondere a queste due domande stimolo:</a:t>
            </a:r>
          </a:p>
          <a:p>
            <a:pPr marL="514350" indent="-514350" algn="just">
              <a:lnSpc>
                <a:spcPct val="90000"/>
              </a:lnSpc>
              <a:buFontTx/>
              <a:buAutoNum type="alphaLcParenR"/>
              <a:defRPr/>
            </a:pPr>
            <a:r>
              <a:rPr lang="it-IT" sz="2800" dirty="0">
                <a:solidFill>
                  <a:srgbClr val="4F81BD"/>
                </a:solidFill>
                <a:latin typeface="Calibri" charset="0"/>
                <a:ea typeface="Tahoma" panose="020B0604030504040204" pitchFamily="34" charset="0"/>
                <a:cs typeface="Tahoma" panose="020B0604030504040204" pitchFamily="34" charset="0"/>
              </a:rPr>
              <a:t>Quali sono i punti di forza e di debolezza della didattica che viene utilizzata all’interno delle classi?</a:t>
            </a:r>
          </a:p>
          <a:p>
            <a:pPr marL="514350" indent="-514350" algn="just">
              <a:lnSpc>
                <a:spcPct val="90000"/>
              </a:lnSpc>
              <a:buFontTx/>
              <a:buAutoNum type="alphaLcParenR"/>
              <a:defRPr/>
            </a:pPr>
            <a:endParaRPr lang="it-IT" sz="2800" dirty="0">
              <a:solidFill>
                <a:srgbClr val="4F81BD"/>
              </a:solidFill>
              <a:latin typeface="Calibri" charset="0"/>
              <a:ea typeface="Tahoma" panose="020B0604030504040204" pitchFamily="34" charset="0"/>
              <a:cs typeface="Tahoma" panose="020B0604030504040204" pitchFamily="34" charset="0"/>
            </a:endParaRPr>
          </a:p>
          <a:p>
            <a:pPr marL="514350" indent="-514350" algn="just">
              <a:lnSpc>
                <a:spcPct val="90000"/>
              </a:lnSpc>
              <a:buFontTx/>
              <a:buAutoNum type="alphaLcParenR"/>
              <a:defRPr/>
            </a:pPr>
            <a:r>
              <a:rPr lang="it-IT" sz="2800" dirty="0">
                <a:solidFill>
                  <a:srgbClr val="4F81BD"/>
                </a:solidFill>
                <a:latin typeface="Calibri" charset="0"/>
                <a:ea typeface="Tahoma" panose="020B0604030504040204" pitchFamily="34" charset="0"/>
                <a:cs typeface="Tahoma" panose="020B0604030504040204" pitchFamily="34" charset="0"/>
              </a:rPr>
              <a:t>Quali aggiustamenti potrebbero essere apportati alla nostra didattica</a:t>
            </a:r>
          </a:p>
        </p:txBody>
      </p:sp>
      <p:sp>
        <p:nvSpPr>
          <p:cNvPr id="14339" name="Rettangolo 7"/>
          <p:cNvSpPr>
            <a:spLocks noChangeArrowheads="1"/>
          </p:cNvSpPr>
          <p:nvPr/>
        </p:nvSpPr>
        <p:spPr bwMode="auto">
          <a:xfrm>
            <a:off x="3994150" y="266700"/>
            <a:ext cx="2081213" cy="646113"/>
          </a:xfrm>
          <a:prstGeom prst="rect">
            <a:avLst/>
          </a:prstGeom>
          <a:noFill/>
          <a:ln w="9525">
            <a:noFill/>
            <a:miter lim="800000"/>
            <a:headEnd/>
            <a:tailEnd/>
          </a:ln>
        </p:spPr>
        <p:txBody>
          <a:bodyPr wrap="none">
            <a:spAutoFit/>
          </a:bodyPr>
          <a:lstStyle/>
          <a:p>
            <a:pPr algn="ctr"/>
            <a:r>
              <a:rPr lang="it-IT">
                <a:solidFill>
                  <a:schemeClr val="bg1"/>
                </a:solidFill>
              </a:rPr>
              <a:t>PRIMO PASSAGGIO: </a:t>
            </a:r>
          </a:p>
          <a:p>
            <a:pPr algn="ctr"/>
            <a:r>
              <a:rPr lang="it-IT">
                <a:solidFill>
                  <a:schemeClr val="bg1"/>
                </a:solidFill>
              </a:rPr>
              <a:t>LA NOSTRA REALTA’</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charRg st="0" end="248"/>
                                            </p:txEl>
                                          </p:spTgt>
                                        </p:tgtEl>
                                        <p:attrNameLst>
                                          <p:attrName>style.visibility</p:attrName>
                                        </p:attrNameLst>
                                      </p:cBhvr>
                                      <p:to>
                                        <p:strVal val="visible"/>
                                      </p:to>
                                    </p:set>
                                    <p:animEffect transition="out" filter="wipe(down)">
                                      <p:cBhvr additive="repl">
                                        <p:cTn id="7" dur="500"/>
                                        <p:tgtEl>
                                          <p:spTgt spid="7">
                                            <p:txEl>
                                              <p:charRg st="0" end="248"/>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charRg st="248" end="248"/>
                                            </p:txEl>
                                          </p:spTgt>
                                        </p:tgtEl>
                                        <p:attrNameLst>
                                          <p:attrName>style.visibility</p:attrName>
                                        </p:attrNameLst>
                                      </p:cBhvr>
                                      <p:to>
                                        <p:strVal val="visible"/>
                                      </p:to>
                                    </p:set>
                                    <p:animEffect transition="out" filter="wipe(down)">
                                      <p:cBhvr additive="repl">
                                        <p:cTn id="12" dur="500"/>
                                        <p:tgtEl>
                                          <p:spTgt spid="7">
                                            <p:txEl>
                                              <p:charRg st="248" end="24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charRg st="248" end="248"/>
                                            </p:txEl>
                                          </p:spTgt>
                                        </p:tgtEl>
                                        <p:attrNameLst>
                                          <p:attrName>style.visibility</p:attrName>
                                        </p:attrNameLst>
                                      </p:cBhvr>
                                      <p:to>
                                        <p:strVal val="visible"/>
                                      </p:to>
                                    </p:set>
                                    <p:animEffect transition="out" filter="wipe(down)">
                                      <p:cBhvr additive="repl">
                                        <p:cTn id="17" dur="500"/>
                                        <p:tgtEl>
                                          <p:spTgt spid="7">
                                            <p:txEl>
                                              <p:charRg st="248" end="24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hape">
            <a:hlinkClick r:id="" action="ppaction://media"/>
          </p:cNvPr>
          <p:cNvPicPr>
            <a:picLocks noRot="1" noChangeAspect="1"/>
          </p:cNvPicPr>
          <p:nvPr>
            <a:videoFile r:link="rId1"/>
          </p:nvPr>
        </p:nvPicPr>
        <p:blipFill>
          <a:blip r:embed="rId3"/>
          <a:srcRect/>
          <a:stretch>
            <a:fillRect/>
          </a:stretch>
        </p:blipFill>
        <p:spPr bwMode="auto">
          <a:xfrm>
            <a:off x="539750" y="1196975"/>
            <a:ext cx="8108950" cy="4560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100000">
                <p:cTn id="7" fill="hold" display="0">
                  <p:stCondLst>
                    <p:cond delay="indefinite"/>
                  </p:stCondLst>
                </p:cTn>
                <p:tgtEl>
                  <p:spTgt spid="7"/>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Shape 1"/>
          <p:cNvSpPr txBox="1">
            <a:spLocks noChangeArrowheads="1"/>
          </p:cNvSpPr>
          <p:nvPr/>
        </p:nvSpPr>
        <p:spPr bwMode="auto">
          <a:xfrm>
            <a:off x="457200" y="1023938"/>
            <a:ext cx="7620000" cy="533400"/>
          </a:xfrm>
          <a:prstGeom prst="rect">
            <a:avLst/>
          </a:prstGeom>
          <a:noFill/>
          <a:ln w="9525">
            <a:noFill/>
            <a:miter lim="800000"/>
            <a:headEnd/>
            <a:tailEnd/>
          </a:ln>
        </p:spPr>
        <p:txBody>
          <a:bodyPr anchor="ctr"/>
          <a:lstStyle/>
          <a:p>
            <a:r>
              <a:rPr lang="it-IT" sz="3600">
                <a:solidFill>
                  <a:srgbClr val="1F497D"/>
                </a:solidFill>
                <a:latin typeface="Tahoma" pitchFamily="34" charset="0"/>
                <a:cs typeface="Tahoma" pitchFamily="34" charset="0"/>
              </a:rPr>
              <a:t>Dalla classe al gruppo classe 1</a:t>
            </a:r>
            <a:endParaRPr lang="it-IT" sz="3600">
              <a:latin typeface="Tahoma" pitchFamily="34" charset="0"/>
              <a:cs typeface="Tahoma" pitchFamily="34" charset="0"/>
            </a:endParaRPr>
          </a:p>
        </p:txBody>
      </p:sp>
      <p:sp>
        <p:nvSpPr>
          <p:cNvPr id="5" name="TextShape 2"/>
          <p:cNvSpPr txBox="1">
            <a:spLocks noChangeArrowheads="1"/>
          </p:cNvSpPr>
          <p:nvPr/>
        </p:nvSpPr>
        <p:spPr bwMode="auto">
          <a:xfrm>
            <a:off x="273050" y="1844675"/>
            <a:ext cx="8259763" cy="3529013"/>
          </a:xfrm>
          <a:prstGeom prst="rect">
            <a:avLst/>
          </a:prstGeom>
          <a:noFill/>
          <a:ln w="9360">
            <a:noFill/>
            <a:miter lim="800000"/>
            <a:headEnd/>
            <a:tailEnd/>
          </a:ln>
        </p:spPr>
        <p:txBody>
          <a:bodyPr/>
          <a:lstStyle/>
          <a:p>
            <a:pPr algn="just">
              <a:buFontTx/>
              <a:buBlip>
                <a:blip r:embed="rId2"/>
              </a:buBlip>
            </a:pPr>
            <a:r>
              <a:rPr lang="it-IT" sz="2400">
                <a:solidFill>
                  <a:srgbClr val="1F497D"/>
                </a:solidFill>
                <a:cs typeface="Tahoma" pitchFamily="34" charset="0"/>
              </a:rPr>
              <a:t>Nessuna classe nasce gruppo ma ha bisogno di essere «allenata»</a:t>
            </a:r>
            <a:endParaRPr lang="it-IT" sz="2400"/>
          </a:p>
          <a:p>
            <a:pPr algn="just">
              <a:buFontTx/>
              <a:buBlip>
                <a:blip r:embed="rId2"/>
              </a:buBlip>
            </a:pPr>
            <a:r>
              <a:rPr lang="it-IT" sz="2400">
                <a:solidFill>
                  <a:srgbClr val="1F497D"/>
                </a:solidFill>
                <a:cs typeface="Tahoma" pitchFamily="34" charset="0"/>
              </a:rPr>
              <a:t>Non è un problema di eterogeneità o di omogeneità. Entrambi gli aspetti hanno dei pro e dei contro</a:t>
            </a:r>
            <a:endParaRPr lang="it-IT" sz="2400"/>
          </a:p>
          <a:p>
            <a:pPr algn="just">
              <a:buFontTx/>
              <a:buBlip>
                <a:blip r:embed="rId2"/>
              </a:buBlip>
            </a:pPr>
            <a:r>
              <a:rPr lang="it-IT" sz="2400">
                <a:solidFill>
                  <a:srgbClr val="1F497D"/>
                </a:solidFill>
                <a:cs typeface="Tahoma" pitchFamily="34" charset="0"/>
              </a:rPr>
              <a:t>In una logica sistemica, la classe non può non essere messa in relazione con i docenti che vi intervengono (i docenti non sono neutrali nella funzionalità di una classe)</a:t>
            </a:r>
            <a:endParaRPr lang="it-IT" sz="2400"/>
          </a:p>
          <a:p>
            <a:pPr algn="just">
              <a:buFontTx/>
              <a:buBlip>
                <a:blip r:embed="rId2"/>
              </a:buBlip>
            </a:pPr>
            <a:r>
              <a:rPr lang="it-IT" sz="2400">
                <a:solidFill>
                  <a:srgbClr val="1F497D"/>
                </a:solidFill>
                <a:cs typeface="Tahoma" pitchFamily="34" charset="0"/>
              </a:rPr>
              <a:t>Dall’interno della classe non può essere esclusa la quotidianità con gli allievi (le emozioni, le problematicità, etc.) </a:t>
            </a:r>
            <a:endParaRPr lang="it-IT" sz="2400"/>
          </a:p>
          <a:p>
            <a:pPr algn="just"/>
            <a:endParaRPr lang="it-IT" sz="2400"/>
          </a:p>
        </p:txBody>
      </p:sp>
      <p:sp>
        <p:nvSpPr>
          <p:cNvPr id="48131" name="Segnaposto contenuto 1"/>
          <p:cNvSpPr txBox="1">
            <a:spLocks/>
          </p:cNvSpPr>
          <p:nvPr/>
        </p:nvSpPr>
        <p:spPr bwMode="auto">
          <a:xfrm>
            <a:off x="3708400" y="234950"/>
            <a:ext cx="2879725" cy="817563"/>
          </a:xfrm>
          <a:prstGeom prst="rect">
            <a:avLst/>
          </a:prstGeom>
          <a:noFill/>
          <a:ln w="9525">
            <a:noFill/>
            <a:miter lim="800000"/>
            <a:headEnd/>
            <a:tailEnd/>
          </a:ln>
        </p:spPr>
        <p:txBody>
          <a:bodyPr/>
          <a:lstStyle/>
          <a:p>
            <a:pPr algn="ctr" eaLnBrk="0" hangingPunct="0">
              <a:spcBef>
                <a:spcPct val="20000"/>
              </a:spcBef>
              <a:buFont typeface="Arial" charset="0"/>
              <a:buNone/>
            </a:pPr>
            <a:r>
              <a:rPr lang="it-IT" sz="2000">
                <a:solidFill>
                  <a:schemeClr val="bg1"/>
                </a:solidFill>
              </a:rPr>
              <a:t>LA CLASSE COME RISORSA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5">
                                            <p:txEl>
                                              <p:charRg st="0" end="454"/>
                                            </p:txEl>
                                          </p:spTgt>
                                        </p:tgtEl>
                                        <p:attrNameLst>
                                          <p:attrName>style.visibility</p:attrName>
                                        </p:attrNameLst>
                                      </p:cBhvr>
                                      <p:to>
                                        <p:strVal val="visible"/>
                                      </p:to>
                                    </p:set>
                                    <p:animEffect transition="in" filter="fade">
                                      <p:cBhvr additive="repl">
                                        <p:cTn id="7" dur="500"/>
                                        <p:tgtEl>
                                          <p:spTgt spid="5">
                                            <p:txEl>
                                              <p:charRg st="0" end="45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5">
                                            <p:txEl>
                                              <p:charRg st="454" end="454"/>
                                            </p:txEl>
                                          </p:spTgt>
                                        </p:tgtEl>
                                        <p:attrNameLst>
                                          <p:attrName>style.visibility</p:attrName>
                                        </p:attrNameLst>
                                      </p:cBhvr>
                                      <p:to>
                                        <p:strVal val="visible"/>
                                      </p:to>
                                    </p:set>
                                    <p:animEffect transition="in" filter="fade">
                                      <p:cBhvr additive="repl">
                                        <p:cTn id="12" dur="500"/>
                                        <p:tgtEl>
                                          <p:spTgt spid="5">
                                            <p:txEl>
                                              <p:charRg st="454" end="45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nodeType="clickEffect">
                                  <p:stCondLst>
                                    <p:cond delay="0"/>
                                  </p:stCondLst>
                                  <p:childTnLst>
                                    <p:set>
                                      <p:cBhvr>
                                        <p:cTn id="16" dur="1" fill="hold">
                                          <p:stCondLst>
                                            <p:cond delay="0"/>
                                          </p:stCondLst>
                                        </p:cTn>
                                        <p:tgtEl>
                                          <p:spTgt spid="5">
                                            <p:txEl>
                                              <p:charRg st="454" end="454"/>
                                            </p:txEl>
                                          </p:spTgt>
                                        </p:tgtEl>
                                        <p:attrNameLst>
                                          <p:attrName>style.visibility</p:attrName>
                                        </p:attrNameLst>
                                      </p:cBhvr>
                                      <p:to>
                                        <p:strVal val="visible"/>
                                      </p:to>
                                    </p:set>
                                    <p:animEffect transition="in" filter="fade">
                                      <p:cBhvr additive="repl">
                                        <p:cTn id="17" dur="500"/>
                                        <p:tgtEl>
                                          <p:spTgt spid="5">
                                            <p:txEl>
                                              <p:charRg st="454" end="45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nodeType="clickEffect">
                                  <p:stCondLst>
                                    <p:cond delay="0"/>
                                  </p:stCondLst>
                                  <p:childTnLst>
                                    <p:set>
                                      <p:cBhvr>
                                        <p:cTn id="21" dur="1" fill="hold">
                                          <p:stCondLst>
                                            <p:cond delay="0"/>
                                          </p:stCondLst>
                                        </p:cTn>
                                        <p:tgtEl>
                                          <p:spTgt spid="5">
                                            <p:txEl>
                                              <p:charRg st="454" end="454"/>
                                            </p:txEl>
                                          </p:spTgt>
                                        </p:tgtEl>
                                        <p:attrNameLst>
                                          <p:attrName>style.visibility</p:attrName>
                                        </p:attrNameLst>
                                      </p:cBhvr>
                                      <p:to>
                                        <p:strVal val="visible"/>
                                      </p:to>
                                    </p:set>
                                    <p:animEffect transition="in" filter="fade">
                                      <p:cBhvr additive="repl">
                                        <p:cTn id="22" dur="500"/>
                                        <p:tgtEl>
                                          <p:spTgt spid="5">
                                            <p:txEl>
                                              <p:charRg st="454" end="45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Shape 1"/>
          <p:cNvSpPr txBox="1">
            <a:spLocks noChangeArrowheads="1"/>
          </p:cNvSpPr>
          <p:nvPr/>
        </p:nvSpPr>
        <p:spPr bwMode="auto">
          <a:xfrm>
            <a:off x="457200" y="1023938"/>
            <a:ext cx="7620000" cy="533400"/>
          </a:xfrm>
          <a:prstGeom prst="rect">
            <a:avLst/>
          </a:prstGeom>
          <a:noFill/>
          <a:ln w="9525">
            <a:noFill/>
            <a:miter lim="800000"/>
            <a:headEnd/>
            <a:tailEnd/>
          </a:ln>
        </p:spPr>
        <p:txBody>
          <a:bodyPr anchor="ctr"/>
          <a:lstStyle/>
          <a:p>
            <a:r>
              <a:rPr lang="it-IT" sz="3600">
                <a:solidFill>
                  <a:srgbClr val="1F497D"/>
                </a:solidFill>
                <a:latin typeface="Tahoma" pitchFamily="34" charset="0"/>
                <a:cs typeface="Tahoma" pitchFamily="34" charset="0"/>
              </a:rPr>
              <a:t>Dalla classe al gruppo classe 2</a:t>
            </a:r>
            <a:endParaRPr lang="it-IT" sz="3600">
              <a:latin typeface="Tahoma" pitchFamily="34" charset="0"/>
              <a:cs typeface="Tahoma" pitchFamily="34" charset="0"/>
            </a:endParaRPr>
          </a:p>
        </p:txBody>
      </p:sp>
      <p:sp>
        <p:nvSpPr>
          <p:cNvPr id="49154" name="Rettangolo 2"/>
          <p:cNvSpPr>
            <a:spLocks noChangeArrowheads="1"/>
          </p:cNvSpPr>
          <p:nvPr/>
        </p:nvSpPr>
        <p:spPr bwMode="auto">
          <a:xfrm>
            <a:off x="611188" y="1816100"/>
            <a:ext cx="7705725" cy="3970338"/>
          </a:xfrm>
          <a:prstGeom prst="rect">
            <a:avLst/>
          </a:prstGeom>
          <a:noFill/>
          <a:ln w="9525">
            <a:noFill/>
            <a:miter lim="800000"/>
            <a:headEnd/>
            <a:tailEnd/>
          </a:ln>
        </p:spPr>
        <p:txBody>
          <a:bodyPr>
            <a:spAutoFit/>
          </a:bodyPr>
          <a:lstStyle/>
          <a:p>
            <a:pPr algn="just">
              <a:buFont typeface="Arial" charset="0"/>
              <a:buAutoNum type="alphaLcParenR"/>
            </a:pPr>
            <a:r>
              <a:rPr lang="it-IT" sz="2800">
                <a:solidFill>
                  <a:srgbClr val="1F497D"/>
                </a:solidFill>
                <a:cs typeface="Tahoma" pitchFamily="34" charset="0"/>
              </a:rPr>
              <a:t>La necessità di dedicare tempo alla formazione del gruppo attraverso attività dedicate (giochi, esperienza di comunità, .........)</a:t>
            </a:r>
          </a:p>
          <a:p>
            <a:pPr algn="just">
              <a:buFont typeface="Arial" charset="0"/>
              <a:buAutoNum type="alphaLcParenR"/>
            </a:pPr>
            <a:endParaRPr lang="it-IT" sz="2800">
              <a:cs typeface="Tahoma" pitchFamily="34" charset="0"/>
            </a:endParaRPr>
          </a:p>
          <a:p>
            <a:pPr algn="just">
              <a:buFont typeface="Arial" charset="0"/>
              <a:buAutoNum type="alphaLcParenR"/>
            </a:pPr>
            <a:r>
              <a:rPr lang="it-IT" sz="2800">
                <a:solidFill>
                  <a:srgbClr val="1F497D"/>
                </a:solidFill>
                <a:cs typeface="Tahoma" pitchFamily="34" charset="0"/>
              </a:rPr>
              <a:t>La necessità di identificare i ruoli di leadership (sociogramma, osservazione)</a:t>
            </a:r>
          </a:p>
          <a:p>
            <a:pPr algn="just">
              <a:buFont typeface="Arial" charset="0"/>
              <a:buAutoNum type="alphaLcParenR"/>
            </a:pPr>
            <a:endParaRPr lang="it-IT" sz="2800">
              <a:cs typeface="Tahoma" pitchFamily="34" charset="0"/>
            </a:endParaRPr>
          </a:p>
          <a:p>
            <a:pPr algn="just">
              <a:buFont typeface="Arial" charset="0"/>
              <a:buAutoNum type="alphaLcParenR"/>
            </a:pPr>
            <a:r>
              <a:rPr lang="it-IT" sz="2800">
                <a:solidFill>
                  <a:srgbClr val="1F497D"/>
                </a:solidFill>
                <a:cs typeface="Tahoma" pitchFamily="34" charset="0"/>
              </a:rPr>
              <a:t>Favorire il clima di cooperazione (lavori di gruppo, brainstorming,  cooperative learning)</a:t>
            </a:r>
            <a:endParaRPr lang="it-IT" sz="2800">
              <a:cs typeface="Tahoma" pitchFamily="34" charset="0"/>
            </a:endParaRPr>
          </a:p>
        </p:txBody>
      </p:sp>
      <p:sp>
        <p:nvSpPr>
          <p:cNvPr id="49155" name="Segnaposto contenuto 1"/>
          <p:cNvSpPr txBox="1">
            <a:spLocks/>
          </p:cNvSpPr>
          <p:nvPr/>
        </p:nvSpPr>
        <p:spPr bwMode="auto">
          <a:xfrm>
            <a:off x="3708400" y="234950"/>
            <a:ext cx="2879725" cy="817563"/>
          </a:xfrm>
          <a:prstGeom prst="rect">
            <a:avLst/>
          </a:prstGeom>
          <a:noFill/>
          <a:ln w="9525">
            <a:noFill/>
            <a:miter lim="800000"/>
            <a:headEnd/>
            <a:tailEnd/>
          </a:ln>
        </p:spPr>
        <p:txBody>
          <a:bodyPr/>
          <a:lstStyle/>
          <a:p>
            <a:pPr algn="ctr" eaLnBrk="0" hangingPunct="0">
              <a:spcBef>
                <a:spcPct val="20000"/>
              </a:spcBef>
              <a:buFont typeface="Arial" charset="0"/>
              <a:buNone/>
            </a:pPr>
            <a:r>
              <a:rPr lang="it-IT" sz="2000">
                <a:solidFill>
                  <a:schemeClr val="bg1"/>
                </a:solidFill>
              </a:rPr>
              <a:t>LA CLASSE COME RISORSA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Shape 1"/>
          <p:cNvSpPr txBox="1">
            <a:spLocks noChangeArrowheads="1"/>
          </p:cNvSpPr>
          <p:nvPr/>
        </p:nvSpPr>
        <p:spPr bwMode="auto">
          <a:xfrm>
            <a:off x="468313" y="1168400"/>
            <a:ext cx="7618412" cy="531813"/>
          </a:xfrm>
          <a:prstGeom prst="rect">
            <a:avLst/>
          </a:prstGeom>
          <a:noFill/>
          <a:ln w="9525">
            <a:noFill/>
            <a:miter lim="800000"/>
            <a:headEnd/>
            <a:tailEnd/>
          </a:ln>
        </p:spPr>
        <p:txBody>
          <a:bodyPr anchor="ctr"/>
          <a:lstStyle/>
          <a:p>
            <a:r>
              <a:rPr lang="it-IT" sz="3600">
                <a:solidFill>
                  <a:srgbClr val="1F497D"/>
                </a:solidFill>
                <a:latin typeface="Tahoma" pitchFamily="34" charset="0"/>
                <a:cs typeface="Tahoma" pitchFamily="34" charset="0"/>
              </a:rPr>
              <a:t>Dalla classe al gruppo classe 3</a:t>
            </a:r>
            <a:endParaRPr lang="it-IT" sz="3600">
              <a:latin typeface="Tahoma" pitchFamily="34" charset="0"/>
              <a:cs typeface="Tahoma" pitchFamily="34" charset="0"/>
            </a:endParaRPr>
          </a:p>
        </p:txBody>
      </p:sp>
      <p:sp>
        <p:nvSpPr>
          <p:cNvPr id="5" name="TextShape 2"/>
          <p:cNvSpPr txBox="1">
            <a:spLocks noChangeArrowheads="1"/>
          </p:cNvSpPr>
          <p:nvPr/>
        </p:nvSpPr>
        <p:spPr bwMode="auto">
          <a:xfrm>
            <a:off x="250825" y="2060575"/>
            <a:ext cx="8339138" cy="4202113"/>
          </a:xfrm>
          <a:prstGeom prst="rect">
            <a:avLst/>
          </a:prstGeom>
          <a:noFill/>
          <a:ln w="9360">
            <a:noFill/>
            <a:miter lim="800000"/>
            <a:headEnd/>
            <a:tailEnd/>
          </a:ln>
        </p:spPr>
        <p:txBody>
          <a:bodyPr/>
          <a:lstStyle/>
          <a:p>
            <a:pPr algn="just">
              <a:buFont typeface="Cambria" pitchFamily="18" charset="0"/>
              <a:buAutoNum type="alphaLcParenR"/>
            </a:pPr>
            <a:r>
              <a:rPr lang="it-IT" sz="2800">
                <a:solidFill>
                  <a:srgbClr val="1F497D"/>
                </a:solidFill>
                <a:cs typeface="Tahoma" pitchFamily="34" charset="0"/>
              </a:rPr>
              <a:t>Favorire un clima non giudicante: differenze, rispetto, accettazione, conoscenza,.............</a:t>
            </a:r>
            <a:endParaRPr lang="it-IT" sz="2800">
              <a:cs typeface="Tahoma" pitchFamily="34" charset="0"/>
            </a:endParaRPr>
          </a:p>
          <a:p>
            <a:pPr algn="just"/>
            <a:endParaRPr lang="it-IT" sz="2800">
              <a:cs typeface="Tahoma" pitchFamily="34" charset="0"/>
            </a:endParaRPr>
          </a:p>
          <a:p>
            <a:pPr algn="just">
              <a:buFont typeface="Arial" charset="0"/>
              <a:buAutoNum type="alphaLcParenR"/>
            </a:pPr>
            <a:r>
              <a:rPr lang="it-IT" sz="2800">
                <a:solidFill>
                  <a:srgbClr val="1F497D"/>
                </a:solidFill>
                <a:cs typeface="Tahoma" pitchFamily="34" charset="0"/>
              </a:rPr>
              <a:t>Creare le conduzioni perché sia il gruppo che supporta il singolo (per quanto possibile)</a:t>
            </a:r>
            <a:endParaRPr lang="it-IT" sz="2800">
              <a:cs typeface="Tahoma" pitchFamily="34" charset="0"/>
            </a:endParaRPr>
          </a:p>
          <a:p>
            <a:pPr algn="just"/>
            <a:endParaRPr lang="it-IT" sz="2800">
              <a:cs typeface="Tahoma" pitchFamily="34" charset="0"/>
            </a:endParaRPr>
          </a:p>
          <a:p>
            <a:pPr algn="just">
              <a:buFont typeface="Arial" charset="0"/>
              <a:buAutoNum type="alphaLcParenR"/>
            </a:pPr>
            <a:r>
              <a:rPr lang="it-IT" sz="2800">
                <a:solidFill>
                  <a:srgbClr val="1F497D"/>
                </a:solidFill>
                <a:cs typeface="Tahoma" pitchFamily="34" charset="0"/>
              </a:rPr>
              <a:t>Strutturare momenti di </a:t>
            </a:r>
            <a:r>
              <a:rPr lang="it-IT" sz="2800" i="1">
                <a:solidFill>
                  <a:srgbClr val="1F497D"/>
                </a:solidFill>
                <a:cs typeface="Tahoma" pitchFamily="34" charset="0"/>
              </a:rPr>
              <a:t>peer education </a:t>
            </a:r>
            <a:r>
              <a:rPr lang="it-IT" sz="2800">
                <a:solidFill>
                  <a:srgbClr val="1F497D"/>
                </a:solidFill>
                <a:cs typeface="Tahoma" pitchFamily="34" charset="0"/>
              </a:rPr>
              <a:t>(educazione fra pari)</a:t>
            </a:r>
            <a:endParaRPr lang="it-IT" sz="2800">
              <a:cs typeface="Tahoma" pitchFamily="34" charset="0"/>
            </a:endParaRPr>
          </a:p>
          <a:p>
            <a:pPr algn="just"/>
            <a:endParaRPr lang="it-IT" sz="2800">
              <a:cs typeface="Tahoma" pitchFamily="34" charset="0"/>
            </a:endParaRPr>
          </a:p>
          <a:p>
            <a:pPr algn="just">
              <a:buFont typeface="Arial" charset="0"/>
              <a:buAutoNum type="alphaLcParenR"/>
            </a:pPr>
            <a:r>
              <a:rPr lang="it-IT" sz="2800">
                <a:solidFill>
                  <a:srgbClr val="1F497D"/>
                </a:solidFill>
                <a:cs typeface="Tahoma" pitchFamily="34" charset="0"/>
              </a:rPr>
              <a:t>Creare momenti di ascolto attivo dei ragazzi</a:t>
            </a:r>
            <a:endParaRPr lang="it-IT" sz="2800">
              <a:cs typeface="Tahoma" pitchFamily="34" charset="0"/>
            </a:endParaRPr>
          </a:p>
        </p:txBody>
      </p:sp>
      <p:sp>
        <p:nvSpPr>
          <p:cNvPr id="50179" name="Segnaposto contenuto 1"/>
          <p:cNvSpPr txBox="1">
            <a:spLocks/>
          </p:cNvSpPr>
          <p:nvPr/>
        </p:nvSpPr>
        <p:spPr bwMode="auto">
          <a:xfrm>
            <a:off x="3708400" y="234950"/>
            <a:ext cx="2879725" cy="817563"/>
          </a:xfrm>
          <a:prstGeom prst="rect">
            <a:avLst/>
          </a:prstGeom>
          <a:noFill/>
          <a:ln w="9525">
            <a:noFill/>
            <a:miter lim="800000"/>
            <a:headEnd/>
            <a:tailEnd/>
          </a:ln>
        </p:spPr>
        <p:txBody>
          <a:bodyPr/>
          <a:lstStyle/>
          <a:p>
            <a:pPr algn="ctr" eaLnBrk="0" hangingPunct="0">
              <a:spcBef>
                <a:spcPct val="20000"/>
              </a:spcBef>
              <a:buFont typeface="Arial" charset="0"/>
              <a:buNone/>
            </a:pPr>
            <a:r>
              <a:rPr lang="it-IT" sz="2000">
                <a:solidFill>
                  <a:schemeClr val="bg1"/>
                </a:solidFill>
              </a:rPr>
              <a:t>LA CLASSE COME RISORSA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charRg st="0" end="292"/>
                                            </p:txEl>
                                          </p:spTgt>
                                        </p:tgtEl>
                                        <p:attrNameLst>
                                          <p:attrName>style.visibility</p:attrName>
                                        </p:attrNameLst>
                                      </p:cBhvr>
                                      <p:to>
                                        <p:strVal val="visible"/>
                                      </p:to>
                                    </p:set>
                                    <p:animEffect transition="out" filter="circle(in)">
                                      <p:cBhvr additive="repl">
                                        <p:cTn id="7" dur="2000"/>
                                        <p:tgtEl>
                                          <p:spTgt spid="5">
                                            <p:txEl>
                                              <p:charRg st="0" end="29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charRg st="292" end="292"/>
                                            </p:txEl>
                                          </p:spTgt>
                                        </p:tgtEl>
                                        <p:attrNameLst>
                                          <p:attrName>style.visibility</p:attrName>
                                        </p:attrNameLst>
                                      </p:cBhvr>
                                      <p:to>
                                        <p:strVal val="visible"/>
                                      </p:to>
                                    </p:set>
                                    <p:animEffect transition="out" filter="circle(in)">
                                      <p:cBhvr additive="repl">
                                        <p:cTn id="10" dur="2000"/>
                                        <p:tgtEl>
                                          <p:spTgt spid="5">
                                            <p:txEl>
                                              <p:charRg st="292" end="29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charRg st="292" end="292"/>
                                            </p:txEl>
                                          </p:spTgt>
                                        </p:tgtEl>
                                        <p:attrNameLst>
                                          <p:attrName>style.visibility</p:attrName>
                                        </p:attrNameLst>
                                      </p:cBhvr>
                                      <p:to>
                                        <p:strVal val="visible"/>
                                      </p:to>
                                    </p:set>
                                    <p:animEffect transition="out" filter="circle(in)">
                                      <p:cBhvr additive="repl">
                                        <p:cTn id="13" dur="2000"/>
                                        <p:tgtEl>
                                          <p:spTgt spid="5">
                                            <p:txEl>
                                              <p:charRg st="292" end="29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5">
                                            <p:txEl>
                                              <p:charRg st="292" end="292"/>
                                            </p:txEl>
                                          </p:spTgt>
                                        </p:tgtEl>
                                        <p:attrNameLst>
                                          <p:attrName>style.visibility</p:attrName>
                                        </p:attrNameLst>
                                      </p:cBhvr>
                                      <p:to>
                                        <p:strVal val="visible"/>
                                      </p:to>
                                    </p:set>
                                    <p:animEffect transition="out" filter="circle(in)">
                                      <p:cBhvr additive="repl">
                                        <p:cTn id="16" dur="2000"/>
                                        <p:tgtEl>
                                          <p:spTgt spid="5">
                                            <p:txEl>
                                              <p:charRg st="292" end="29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egnaposto numero diapositiva 4"/>
          <p:cNvSpPr txBox="1">
            <a:spLocks/>
          </p:cNvSpPr>
          <p:nvPr/>
        </p:nvSpPr>
        <p:spPr bwMode="auto">
          <a:xfrm>
            <a:off x="7566025" y="6429375"/>
            <a:ext cx="1230313" cy="365125"/>
          </a:xfrm>
          <a:prstGeom prst="rect">
            <a:avLst/>
          </a:prstGeom>
          <a:noFill/>
          <a:ln w="9525">
            <a:noFill/>
            <a:miter lim="800000"/>
            <a:headEnd/>
            <a:tailEnd/>
          </a:ln>
        </p:spPr>
        <p:txBody>
          <a:bodyPr anchor="ctr"/>
          <a:lstStyle/>
          <a:p>
            <a:pPr algn="r" defTabSz="457200"/>
            <a:fld id="{80C79E84-69AA-4B29-9C3C-3758FBA685FF}" type="slidenum">
              <a:rPr lang="it-IT" sz="1200">
                <a:solidFill>
                  <a:srgbClr val="7F7F7F"/>
                </a:solidFill>
              </a:rPr>
              <a:pPr algn="r" defTabSz="457200"/>
              <a:t>34</a:t>
            </a:fld>
            <a:endParaRPr lang="it-IT" sz="1200">
              <a:solidFill>
                <a:srgbClr val="7F7F7F"/>
              </a:solidFill>
            </a:endParaRPr>
          </a:p>
        </p:txBody>
      </p:sp>
      <p:sp>
        <p:nvSpPr>
          <p:cNvPr id="51202" name="TextShape 1"/>
          <p:cNvSpPr txBox="1">
            <a:spLocks noChangeArrowheads="1"/>
          </p:cNvSpPr>
          <p:nvPr/>
        </p:nvSpPr>
        <p:spPr bwMode="auto">
          <a:xfrm>
            <a:off x="755650" y="1220788"/>
            <a:ext cx="7620000" cy="935037"/>
          </a:xfrm>
          <a:prstGeom prst="rect">
            <a:avLst/>
          </a:prstGeom>
          <a:noFill/>
          <a:ln w="9360">
            <a:noFill/>
            <a:miter lim="800000"/>
            <a:headEnd/>
            <a:tailEnd/>
          </a:ln>
        </p:spPr>
        <p:txBody>
          <a:bodyPr/>
          <a:lstStyle/>
          <a:p>
            <a:pPr algn="ctr"/>
            <a:r>
              <a:rPr lang="it-IT" sz="4400">
                <a:solidFill>
                  <a:srgbClr val="1F497D"/>
                </a:solidFill>
                <a:latin typeface="Cambria" pitchFamily="18" charset="0"/>
              </a:rPr>
              <a:t>Le competenze</a:t>
            </a:r>
            <a:endParaRPr lang="it-IT" sz="4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2288" y="1250950"/>
            <a:ext cx="8183562" cy="1143000"/>
          </a:xfrm>
        </p:spPr>
        <p:txBody>
          <a:bodyPr/>
          <a:lstStyle/>
          <a:p>
            <a:pPr>
              <a:defRPr/>
            </a:pPr>
            <a:r>
              <a:rPr lang="it-IT"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IL CONCETTO DI COMPETENZA</a:t>
            </a:r>
          </a:p>
        </p:txBody>
      </p:sp>
      <p:sp>
        <p:nvSpPr>
          <p:cNvPr id="3" name="Segnaposto contenuto 2"/>
          <p:cNvSpPr>
            <a:spLocks noGrp="1"/>
          </p:cNvSpPr>
          <p:nvPr>
            <p:ph idx="1"/>
          </p:nvPr>
        </p:nvSpPr>
        <p:spPr>
          <a:xfrm>
            <a:off x="176213" y="2732088"/>
            <a:ext cx="8105775" cy="4800600"/>
          </a:xfrm>
        </p:spPr>
        <p:txBody>
          <a:bodyPr>
            <a:noAutofit/>
          </a:bodyPr>
          <a:lstStyle/>
          <a:p>
            <a:pPr marL="114300" indent="0" algn="just">
              <a:buFont typeface="Arial" charset="0"/>
              <a:buNone/>
              <a:defRPr/>
            </a:pPr>
            <a:r>
              <a:rPr lang="it-IT" sz="2800" i="1" spc="-100" dirty="0">
                <a:solidFill>
                  <a:schemeClr val="tx2"/>
                </a:solidFill>
                <a:latin typeface="+mj-lt"/>
                <a:ea typeface="+mj-ea"/>
                <a:cs typeface="+mj-cs"/>
              </a:rPr>
              <a:t>“</a:t>
            </a:r>
            <a:r>
              <a:rPr lang="it-IT" sz="2800" b="1" i="1" spc="-100" dirty="0">
                <a:solidFill>
                  <a:srgbClr val="FF0000"/>
                </a:solidFill>
                <a:latin typeface="+mj-lt"/>
                <a:ea typeface="+mj-ea"/>
                <a:cs typeface="+mj-cs"/>
              </a:rPr>
              <a:t>Comprovata</a:t>
            </a:r>
            <a:r>
              <a:rPr lang="it-IT" sz="2800" i="1" spc="-100" dirty="0">
                <a:solidFill>
                  <a:schemeClr val="tx2"/>
                </a:solidFill>
                <a:latin typeface="+mj-lt"/>
                <a:ea typeface="+mj-ea"/>
                <a:cs typeface="+mj-cs"/>
              </a:rPr>
              <a:t> capacità di utilizzare </a:t>
            </a:r>
            <a:r>
              <a:rPr lang="it-IT" sz="2800" b="1" i="1" spc="-100" dirty="0">
                <a:solidFill>
                  <a:srgbClr val="FF0000"/>
                </a:solidFill>
                <a:latin typeface="+mj-lt"/>
                <a:ea typeface="+mj-ea"/>
                <a:cs typeface="+mj-cs"/>
              </a:rPr>
              <a:t>conoscenze</a:t>
            </a:r>
            <a:r>
              <a:rPr lang="it-IT" sz="2800" i="1" spc="-100" dirty="0">
                <a:solidFill>
                  <a:schemeClr val="tx2"/>
                </a:solidFill>
                <a:latin typeface="+mj-lt"/>
                <a:ea typeface="+mj-ea"/>
                <a:cs typeface="+mj-cs"/>
              </a:rPr>
              <a:t>, </a:t>
            </a:r>
            <a:r>
              <a:rPr lang="it-IT" sz="2800" b="1" i="1" spc="-100" dirty="0">
                <a:solidFill>
                  <a:srgbClr val="FF0000"/>
                </a:solidFill>
                <a:latin typeface="+mj-lt"/>
                <a:ea typeface="+mj-ea"/>
                <a:cs typeface="+mj-cs"/>
              </a:rPr>
              <a:t>abilità</a:t>
            </a:r>
            <a:r>
              <a:rPr lang="it-IT" sz="2800" i="1" spc="-100" dirty="0">
                <a:solidFill>
                  <a:schemeClr val="tx2"/>
                </a:solidFill>
                <a:latin typeface="+mj-lt"/>
                <a:ea typeface="+mj-ea"/>
                <a:cs typeface="+mj-cs"/>
              </a:rPr>
              <a:t> e </a:t>
            </a:r>
            <a:r>
              <a:rPr lang="it-IT" sz="2800" b="1" i="1" spc="-100" dirty="0">
                <a:solidFill>
                  <a:srgbClr val="FF0000"/>
                </a:solidFill>
                <a:latin typeface="+mj-lt"/>
                <a:ea typeface="+mj-ea"/>
                <a:cs typeface="+mj-cs"/>
              </a:rPr>
              <a:t>capacità personali, sociali</a:t>
            </a:r>
            <a:r>
              <a:rPr lang="it-IT" sz="2800" i="1" spc="-100" dirty="0">
                <a:solidFill>
                  <a:schemeClr val="tx2"/>
                </a:solidFill>
                <a:latin typeface="+mj-lt"/>
                <a:ea typeface="+mj-ea"/>
                <a:cs typeface="+mj-cs"/>
              </a:rPr>
              <a:t> e/o metodologiche, in situazioni di lavoro o di studio e nello sviluppo professionale e personale”</a:t>
            </a:r>
          </a:p>
          <a:p>
            <a:pPr marL="114300" indent="0" algn="just">
              <a:buFont typeface="Arial" charset="0"/>
              <a:buNone/>
              <a:defRPr/>
            </a:pPr>
            <a:r>
              <a:rPr lang="it-IT" sz="2800" i="1" spc="-100" dirty="0">
                <a:solidFill>
                  <a:schemeClr val="tx2"/>
                </a:solidFill>
                <a:latin typeface="+mj-lt"/>
                <a:ea typeface="+mj-ea"/>
                <a:cs typeface="+mj-cs"/>
              </a:rPr>
              <a:t>(definizione tratta da “Raccomandazione del Parlamento Europeo e del Consiglio sulla costituzione del Quadro europeo delle qualifiche per l'apprendimento permanente 23 aprile 2008”)</a:t>
            </a:r>
          </a:p>
        </p:txBody>
      </p:sp>
      <p:sp>
        <p:nvSpPr>
          <p:cNvPr id="4" name="Ettagono 3"/>
          <p:cNvSpPr/>
          <p:nvPr/>
        </p:nvSpPr>
        <p:spPr>
          <a:xfrm>
            <a:off x="1042988" y="2540000"/>
            <a:ext cx="493712" cy="385763"/>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t>1</a:t>
            </a:r>
          </a:p>
        </p:txBody>
      </p:sp>
      <p:sp>
        <p:nvSpPr>
          <p:cNvPr id="5" name="Ettagono 4"/>
          <p:cNvSpPr/>
          <p:nvPr/>
        </p:nvSpPr>
        <p:spPr>
          <a:xfrm>
            <a:off x="6588125" y="2443163"/>
            <a:ext cx="492125" cy="38576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t>2</a:t>
            </a:r>
          </a:p>
        </p:txBody>
      </p:sp>
      <p:sp>
        <p:nvSpPr>
          <p:cNvPr id="6" name="Ettagono 5"/>
          <p:cNvSpPr/>
          <p:nvPr/>
        </p:nvSpPr>
        <p:spPr>
          <a:xfrm>
            <a:off x="31750" y="3084513"/>
            <a:ext cx="492125" cy="38735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t>3</a:t>
            </a:r>
          </a:p>
        </p:txBody>
      </p:sp>
      <p:sp>
        <p:nvSpPr>
          <p:cNvPr id="7" name="Ettagono 6"/>
          <p:cNvSpPr/>
          <p:nvPr/>
        </p:nvSpPr>
        <p:spPr>
          <a:xfrm>
            <a:off x="3656013" y="3522663"/>
            <a:ext cx="492125" cy="38735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t>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2288" y="1250950"/>
            <a:ext cx="8183562" cy="1143000"/>
          </a:xfrm>
        </p:spPr>
        <p:txBody>
          <a:bodyPr/>
          <a:lstStyle/>
          <a:p>
            <a:pPr>
              <a:defRPr/>
            </a:pPr>
            <a:r>
              <a:rPr lang="it-IT"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LA conclusione di un lavoro sulla competenza deve:</a:t>
            </a:r>
          </a:p>
        </p:txBody>
      </p:sp>
      <p:sp>
        <p:nvSpPr>
          <p:cNvPr id="8" name="Segnaposto contenuto 7"/>
          <p:cNvSpPr>
            <a:spLocks noGrp="1"/>
          </p:cNvSpPr>
          <p:nvPr>
            <p:ph idx="1"/>
          </p:nvPr>
        </p:nvSpPr>
        <p:spPr>
          <a:xfrm>
            <a:off x="547688" y="2935288"/>
            <a:ext cx="8229600" cy="4525962"/>
          </a:xfrm>
        </p:spPr>
        <p:txBody>
          <a:bodyPr/>
          <a:lstStyle/>
          <a:p>
            <a:pPr>
              <a:defRPr/>
            </a:pPr>
            <a:r>
              <a:rPr lang="it-IT" dirty="0">
                <a:solidFill>
                  <a:schemeClr val="accent1">
                    <a:lumMod val="75000"/>
                  </a:schemeClr>
                </a:solidFill>
              </a:rPr>
              <a:t>Non puntare solo sulle conoscenze</a:t>
            </a:r>
          </a:p>
          <a:p>
            <a:pPr>
              <a:defRPr/>
            </a:pPr>
            <a:r>
              <a:rPr lang="it-IT" dirty="0">
                <a:solidFill>
                  <a:schemeClr val="accent1">
                    <a:lumMod val="75000"/>
                  </a:schemeClr>
                </a:solidFill>
              </a:rPr>
              <a:t>Si deve sperimentare concretamente a che cosa serve quella conoscenza.</a:t>
            </a:r>
          </a:p>
          <a:p>
            <a:pPr>
              <a:defRPr/>
            </a:pPr>
            <a:r>
              <a:rPr lang="it-IT" dirty="0">
                <a:solidFill>
                  <a:schemeClr val="accent1">
                    <a:lumMod val="75000"/>
                  </a:schemeClr>
                </a:solidFill>
              </a:rPr>
              <a:t>SI deve arrivare a realizzare un compito autentico</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Shape 1"/>
          <p:cNvSpPr txBox="1">
            <a:spLocks noChangeArrowheads="1"/>
          </p:cNvSpPr>
          <p:nvPr/>
        </p:nvSpPr>
        <p:spPr bwMode="auto">
          <a:xfrm>
            <a:off x="539750" y="1028700"/>
            <a:ext cx="8023225" cy="1143000"/>
          </a:xfrm>
          <a:prstGeom prst="rect">
            <a:avLst/>
          </a:prstGeom>
          <a:noFill/>
          <a:ln w="9525">
            <a:noFill/>
            <a:miter lim="800000"/>
            <a:headEnd/>
            <a:tailEnd/>
          </a:ln>
        </p:spPr>
        <p:txBody>
          <a:bodyPr anchor="ctr"/>
          <a:lstStyle/>
          <a:p>
            <a:pPr algn="ctr"/>
            <a:r>
              <a:rPr lang="it-IT" sz="3600">
                <a:solidFill>
                  <a:srgbClr val="4F81BD"/>
                </a:solidFill>
                <a:latin typeface="Tahoma" pitchFamily="34" charset="0"/>
              </a:rPr>
              <a:t>
APP: INCLUSION
</a:t>
            </a:r>
            <a:endParaRPr lang="it-IT"/>
          </a:p>
        </p:txBody>
      </p:sp>
      <p:sp>
        <p:nvSpPr>
          <p:cNvPr id="8" name="CustomShape 2"/>
          <p:cNvSpPr/>
          <p:nvPr/>
        </p:nvSpPr>
        <p:spPr>
          <a:xfrm>
            <a:off x="539750" y="2205038"/>
            <a:ext cx="7737475" cy="4049712"/>
          </a:xfrm>
          <a:prstGeom prst="rect">
            <a:avLst/>
          </a:prstGeom>
          <a:noFill/>
          <a:ln w="9360">
            <a:noFill/>
          </a:ln>
        </p:spPr>
        <p:style>
          <a:lnRef idx="0">
            <a:scrgbClr r="0" g="0" b="0"/>
          </a:lnRef>
          <a:fillRef idx="0">
            <a:scrgbClr r="0" g="0" b="0"/>
          </a:fillRef>
          <a:effectRef idx="0">
            <a:scrgbClr r="0" g="0" b="0"/>
          </a:effectRef>
          <a:fontRef idx="minor"/>
        </p:style>
        <p:txBody>
          <a:bodyPr/>
          <a:lstStyle/>
          <a:p>
            <a:pPr>
              <a:defRPr/>
            </a:pPr>
            <a:r>
              <a:rPr lang="it-IT" sz="2800" dirty="0">
                <a:solidFill>
                  <a:srgbClr val="4F81BD"/>
                </a:solidFill>
              </a:rPr>
              <a:t>LINK</a:t>
            </a:r>
          </a:p>
          <a:p>
            <a:pPr>
              <a:buClr>
                <a:srgbClr val="FF0000"/>
              </a:buClr>
              <a:defRPr/>
            </a:pPr>
            <a:endParaRPr lang="it-IT" sz="2800" dirty="0"/>
          </a:p>
          <a:p>
            <a:pPr>
              <a:buClr>
                <a:srgbClr val="FF0000"/>
              </a:buClr>
              <a:defRPr/>
            </a:pPr>
            <a:r>
              <a:rPr lang="it-IT" sz="2800" dirty="0">
                <a:hlinkClick r:id="rId2"/>
              </a:rPr>
              <a:t>https://itunes.apple.com/it/app/inclusion/id1093478813?mt=8</a:t>
            </a:r>
            <a:endParaRPr lang="it-IT" sz="2800" dirty="0"/>
          </a:p>
          <a:p>
            <a:pPr>
              <a:buClr>
                <a:srgbClr val="FF0000"/>
              </a:buClr>
              <a:defRPr/>
            </a:pPr>
            <a:endParaRPr sz="2800" dirty="0"/>
          </a:p>
          <a:p>
            <a:pPr>
              <a:defRPr/>
            </a:pPr>
            <a:endParaRPr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Shape 1"/>
          <p:cNvSpPr txBox="1">
            <a:spLocks noChangeArrowheads="1"/>
          </p:cNvSpPr>
          <p:nvPr/>
        </p:nvSpPr>
        <p:spPr bwMode="auto">
          <a:xfrm>
            <a:off x="539750" y="1028700"/>
            <a:ext cx="8023225" cy="1143000"/>
          </a:xfrm>
          <a:prstGeom prst="rect">
            <a:avLst/>
          </a:prstGeom>
          <a:noFill/>
          <a:ln w="9525">
            <a:noFill/>
            <a:miter lim="800000"/>
            <a:headEnd/>
            <a:tailEnd/>
          </a:ln>
        </p:spPr>
        <p:txBody>
          <a:bodyPr anchor="ctr"/>
          <a:lstStyle/>
          <a:p>
            <a:pPr algn="ctr"/>
            <a:r>
              <a:rPr lang="it-IT" sz="3600">
                <a:solidFill>
                  <a:srgbClr val="4F81BD"/>
                </a:solidFill>
                <a:latin typeface="Tahoma" pitchFamily="34" charset="0"/>
              </a:rPr>
              <a:t>
VERIFICA
</a:t>
            </a:r>
            <a:endParaRPr lang="it-IT"/>
          </a:p>
        </p:txBody>
      </p:sp>
      <p:sp>
        <p:nvSpPr>
          <p:cNvPr id="8" name="CustomShape 2"/>
          <p:cNvSpPr/>
          <p:nvPr/>
        </p:nvSpPr>
        <p:spPr>
          <a:xfrm>
            <a:off x="539750" y="2205038"/>
            <a:ext cx="7737475" cy="4049712"/>
          </a:xfrm>
          <a:prstGeom prst="rect">
            <a:avLst/>
          </a:prstGeom>
          <a:noFill/>
          <a:ln w="9360">
            <a:noFill/>
          </a:ln>
        </p:spPr>
        <p:style>
          <a:lnRef idx="0">
            <a:scrgbClr r="0" g="0" b="0"/>
          </a:lnRef>
          <a:fillRef idx="0">
            <a:scrgbClr r="0" g="0" b="0"/>
          </a:fillRef>
          <a:effectRef idx="0">
            <a:scrgbClr r="0" g="0" b="0"/>
          </a:effectRef>
          <a:fontRef idx="minor"/>
        </p:style>
        <p:txBody>
          <a:bodyPr/>
          <a:lstStyle/>
          <a:p>
            <a:pPr>
              <a:defRPr/>
            </a:pPr>
            <a:r>
              <a:rPr lang="it-IT" sz="2800" dirty="0">
                <a:solidFill>
                  <a:srgbClr val="4F81BD"/>
                </a:solidFill>
              </a:rPr>
              <a:t>LINK</a:t>
            </a:r>
          </a:p>
          <a:p>
            <a:pPr>
              <a:buClr>
                <a:srgbClr val="FF0000"/>
              </a:buClr>
              <a:defRPr/>
            </a:pPr>
            <a:endParaRPr lang="it-IT" sz="2800" dirty="0"/>
          </a:p>
          <a:p>
            <a:pPr>
              <a:buClr>
                <a:srgbClr val="FF0000"/>
              </a:buClr>
              <a:defRPr/>
            </a:pPr>
            <a:r>
              <a:rPr lang="it-IT" sz="3600" u="sng" dirty="0">
                <a:hlinkClick r:id="rId2"/>
              </a:rPr>
              <a:t>http://bit.ly/2coNCWU</a:t>
            </a:r>
            <a:endParaRPr sz="3600" dirty="0"/>
          </a:p>
          <a:p>
            <a:pPr>
              <a:defRPr/>
            </a:pPr>
            <a:endParaRPr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Shape 1"/>
          <p:cNvSpPr txBox="1">
            <a:spLocks noChangeArrowheads="1"/>
          </p:cNvSpPr>
          <p:nvPr/>
        </p:nvSpPr>
        <p:spPr bwMode="auto">
          <a:xfrm>
            <a:off x="1116013" y="1484313"/>
            <a:ext cx="6961187" cy="4579937"/>
          </a:xfrm>
          <a:prstGeom prst="rect">
            <a:avLst/>
          </a:prstGeom>
          <a:noFill/>
          <a:ln w="9360">
            <a:noFill/>
            <a:miter lim="800000"/>
            <a:headEnd/>
            <a:tailEnd/>
          </a:ln>
        </p:spPr>
        <p:txBody>
          <a:bodyPr/>
          <a:lstStyle/>
          <a:p>
            <a:r>
              <a:rPr lang="it-IT" sz="2000" b="1">
                <a:solidFill>
                  <a:srgbClr val="6699FF"/>
                </a:solidFill>
                <a:cs typeface="Tahoma" pitchFamily="34" charset="0"/>
              </a:rPr>
              <a:t>“</a:t>
            </a:r>
            <a:r>
              <a:rPr lang="it-IT" sz="2000" b="1" i="1">
                <a:solidFill>
                  <a:srgbClr val="6699FF"/>
                </a:solidFill>
                <a:cs typeface="Tahoma" pitchFamily="34" charset="0"/>
              </a:rPr>
              <a:t>Ogni studente suona il suo strumento</a:t>
            </a:r>
            <a:r>
              <a:rPr lang="it-IT" sz="2000" i="1">
                <a:solidFill>
                  <a:srgbClr val="6699FF"/>
                </a:solidFill>
                <a:cs typeface="Tahoma" pitchFamily="34" charset="0"/>
              </a:rPr>
              <a:t>, non c'è niente da fare. </a:t>
            </a:r>
            <a:r>
              <a:rPr lang="it-IT" sz="2000" b="1" i="1">
                <a:solidFill>
                  <a:srgbClr val="6699FF"/>
                </a:solidFill>
                <a:cs typeface="Tahoma" pitchFamily="34" charset="0"/>
              </a:rPr>
              <a:t>La cosa difficile è conoscere bene i nostri musicisti e trovare l'armonia</a:t>
            </a:r>
            <a:r>
              <a:rPr lang="it-IT" sz="2000" i="1">
                <a:solidFill>
                  <a:srgbClr val="6699FF"/>
                </a:solidFill>
                <a:cs typeface="Tahoma" pitchFamily="34" charset="0"/>
              </a:rPr>
              <a:t>. Una buona classe non è un reggimento che marcia al passo, è un'orchestra che prova la stessa sinfonia. </a:t>
            </a:r>
            <a:endParaRPr lang="it-IT" sz="2000"/>
          </a:p>
          <a:p>
            <a:r>
              <a:rPr lang="it-IT" sz="2000" i="1">
                <a:solidFill>
                  <a:srgbClr val="6699FF"/>
                </a:solidFill>
                <a:cs typeface="Tahoma" pitchFamily="34" charset="0"/>
              </a:rPr>
              <a:t>E se hai ereditato il piccolo triangolo che sa fare solo tin tin, o lo scacciapensieri che fa soltanto bloing bloing, la cosa importante </a:t>
            </a:r>
            <a:r>
              <a:rPr lang="it-IT" sz="2000" b="1" i="1">
                <a:solidFill>
                  <a:srgbClr val="6699FF"/>
                </a:solidFill>
                <a:cs typeface="Tahoma" pitchFamily="34" charset="0"/>
              </a:rPr>
              <a:t>è che lo facciano al momento giusto, il meglio possibile</a:t>
            </a:r>
            <a:r>
              <a:rPr lang="it-IT" sz="2000" i="1">
                <a:solidFill>
                  <a:srgbClr val="6699FF"/>
                </a:solidFill>
                <a:cs typeface="Tahoma" pitchFamily="34" charset="0"/>
              </a:rPr>
              <a:t>, che diventino un ottimo triangolo, un impeccabile scacciapensieri, e che siano fieri della qualità che il loro contributo conferisce all'insieme</a:t>
            </a:r>
            <a:r>
              <a:rPr lang="it-IT" sz="2000" b="1" i="1">
                <a:solidFill>
                  <a:srgbClr val="6699FF"/>
                </a:solidFill>
                <a:cs typeface="Tahoma" pitchFamily="34" charset="0"/>
              </a:rPr>
              <a:t>. </a:t>
            </a:r>
            <a:r>
              <a:rPr lang="it-IT" sz="2000" i="1">
                <a:solidFill>
                  <a:srgbClr val="6699FF"/>
                </a:solidFill>
                <a:cs typeface="Tahoma" pitchFamily="34" charset="0"/>
              </a:rPr>
              <a:t>Siccome il piacere dell'armonia li fa progredire tutti, alla fine anche il piccolo triangolo conoscerà la musica, forse non in maniera brillante come il primo violino, ma conoscerà la stessa musica. </a:t>
            </a:r>
            <a:r>
              <a:rPr lang="it-IT" sz="2000" b="1" i="1">
                <a:solidFill>
                  <a:srgbClr val="6699FF"/>
                </a:solidFill>
                <a:cs typeface="Tahoma" pitchFamily="34" charset="0"/>
              </a:rPr>
              <a:t>Il problema è che vogliono farci credere che nel mondo contino solo i primi violini</a:t>
            </a:r>
            <a:r>
              <a:rPr lang="it-IT" sz="2000" i="1">
                <a:solidFill>
                  <a:srgbClr val="6699FF"/>
                </a:solidFill>
                <a:cs typeface="Tahoma" pitchFamily="34" charset="0"/>
              </a:rPr>
              <a:t>”</a:t>
            </a:r>
            <a:endParaRPr lang="it-IT" sz="2000"/>
          </a:p>
          <a:p>
            <a:endParaRPr lang="it-IT" sz="2000"/>
          </a:p>
          <a:p>
            <a:pPr algn="r"/>
            <a:r>
              <a:rPr lang="it-IT" sz="2000" i="1">
                <a:solidFill>
                  <a:srgbClr val="6699FF"/>
                </a:solidFill>
                <a:cs typeface="Tahoma" pitchFamily="34" charset="0"/>
              </a:rPr>
              <a:t>Daniel Pennac</a:t>
            </a:r>
            <a:endParaRPr lang="it-IT" sz="2000"/>
          </a:p>
        </p:txBody>
      </p:sp>
      <p:sp>
        <p:nvSpPr>
          <p:cNvPr id="56322" name="TextShape 2"/>
          <p:cNvSpPr txBox="1">
            <a:spLocks noChangeArrowheads="1"/>
          </p:cNvSpPr>
          <p:nvPr/>
        </p:nvSpPr>
        <p:spPr bwMode="auto">
          <a:xfrm>
            <a:off x="8531225" y="5648325"/>
            <a:ext cx="549275" cy="396875"/>
          </a:xfrm>
          <a:prstGeom prst="rect">
            <a:avLst/>
          </a:prstGeom>
          <a:noFill/>
          <a:ln w="9525">
            <a:solidFill>
              <a:srgbClr val="FFFFFF"/>
            </a:solidFill>
            <a:miter lim="800000"/>
            <a:headEnd/>
            <a:tailEnd/>
          </a:ln>
        </p:spPr>
        <p:txBody>
          <a:bodyPr lIns="0" tIns="0" rIns="0" bIns="0" anchor="ctr"/>
          <a:lstStyle/>
          <a:p>
            <a:fld id="{F173E213-A998-4066-8843-6A2706CE5F22}" type="slidenum">
              <a:rPr lang="it-IT">
                <a:solidFill>
                  <a:srgbClr val="FFFFFF"/>
                </a:solidFill>
              </a:rPr>
              <a:pPr/>
              <a:t>39</a:t>
            </a:fld>
            <a:endParaRPr lang="it-IT"/>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egnaposto contenuto 2"/>
          <p:cNvSpPr txBox="1">
            <a:spLocks/>
          </p:cNvSpPr>
          <p:nvPr/>
        </p:nvSpPr>
        <p:spPr bwMode="auto">
          <a:xfrm>
            <a:off x="511175" y="2027238"/>
            <a:ext cx="7886700" cy="3644900"/>
          </a:xfrm>
          <a:prstGeom prst="rect">
            <a:avLst/>
          </a:prstGeom>
          <a:noFill/>
          <a:ln w="9525">
            <a:noFill/>
            <a:miter lim="800000"/>
            <a:headEnd/>
            <a:tailEnd/>
          </a:ln>
        </p:spPr>
        <p:txBody>
          <a:bodyPr/>
          <a:lstStyle/>
          <a:p>
            <a:pPr>
              <a:lnSpc>
                <a:spcPct val="90000"/>
              </a:lnSpc>
              <a:spcBef>
                <a:spcPts val="1000"/>
              </a:spcBef>
              <a:buClr>
                <a:srgbClr val="FF0000"/>
              </a:buClr>
              <a:buFont typeface="Arial" charset="0"/>
              <a:buNone/>
            </a:pPr>
            <a:endParaRPr lang="it-IT" sz="2800">
              <a:solidFill>
                <a:srgbClr val="0070C0"/>
              </a:solidFill>
            </a:endParaRPr>
          </a:p>
        </p:txBody>
      </p:sp>
      <p:sp>
        <p:nvSpPr>
          <p:cNvPr id="4" name="Ovale 3"/>
          <p:cNvSpPr/>
          <p:nvPr/>
        </p:nvSpPr>
        <p:spPr>
          <a:xfrm>
            <a:off x="3224213" y="3116263"/>
            <a:ext cx="2262187" cy="1579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t>CLASSE INCLUSIVA</a:t>
            </a:r>
          </a:p>
          <a:p>
            <a:pPr algn="ctr">
              <a:defRPr/>
            </a:pPr>
            <a:endParaRPr lang="it-IT" dirty="0"/>
          </a:p>
        </p:txBody>
      </p:sp>
      <p:sp>
        <p:nvSpPr>
          <p:cNvPr id="7" name="Ovale 6"/>
          <p:cNvSpPr/>
          <p:nvPr/>
        </p:nvSpPr>
        <p:spPr>
          <a:xfrm>
            <a:off x="3006725" y="5203825"/>
            <a:ext cx="3317875" cy="1216025"/>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r>
              <a:rPr lang="it-IT" dirty="0"/>
              <a:t>IMPOSTARE UNA VALUTAZIONE SISTEMATICA.</a:t>
            </a:r>
          </a:p>
          <a:p>
            <a:pPr algn="ctr">
              <a:lnSpc>
                <a:spcPct val="107000"/>
              </a:lnSpc>
              <a:spcAft>
                <a:spcPts val="800"/>
              </a:spcAft>
              <a:defRPr/>
            </a:pPr>
            <a:endParaRPr lang="it-IT" b="1" dirty="0">
              <a:solidFill>
                <a:srgbClr val="0066FF"/>
              </a:solidFill>
              <a:ea typeface="Calibri" panose="020F0502020204030204" pitchFamily="34" charset="0"/>
              <a:cs typeface="Times New Roman" panose="02020603050405020304" pitchFamily="18" charset="0"/>
            </a:endParaRPr>
          </a:p>
        </p:txBody>
      </p:sp>
      <p:sp>
        <p:nvSpPr>
          <p:cNvPr id="8" name="Ovale 7"/>
          <p:cNvSpPr/>
          <p:nvPr/>
        </p:nvSpPr>
        <p:spPr>
          <a:xfrm>
            <a:off x="6224588" y="3930650"/>
            <a:ext cx="2865437" cy="157956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it-IT" dirty="0"/>
              <a:t>UTILIZZARE DI UNA  DIDATTICA ATTIVA</a:t>
            </a:r>
          </a:p>
          <a:p>
            <a:pPr algn="ctr">
              <a:defRPr/>
            </a:pPr>
            <a:endParaRPr lang="it-IT" dirty="0"/>
          </a:p>
        </p:txBody>
      </p:sp>
      <p:sp>
        <p:nvSpPr>
          <p:cNvPr id="11" name="Ovale 10"/>
          <p:cNvSpPr/>
          <p:nvPr/>
        </p:nvSpPr>
        <p:spPr>
          <a:xfrm>
            <a:off x="22225" y="2943225"/>
            <a:ext cx="2820988" cy="14938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it-IT" dirty="0"/>
              <a:t>IL LAVORARE REALMENTE PER COMPETENZE</a:t>
            </a:r>
          </a:p>
          <a:p>
            <a:pPr algn="ctr">
              <a:lnSpc>
                <a:spcPct val="107000"/>
              </a:lnSpc>
              <a:spcAft>
                <a:spcPts val="800"/>
              </a:spcAft>
              <a:defRPr/>
            </a:pPr>
            <a:endParaRPr lang="it-IT" b="1" dirty="0">
              <a:solidFill>
                <a:srgbClr val="0066FF"/>
              </a:solidFill>
              <a:ea typeface="Calibri" panose="020F0502020204030204" pitchFamily="34" charset="0"/>
              <a:cs typeface="Times New Roman" panose="02020603050405020304" pitchFamily="18" charset="0"/>
            </a:endParaRPr>
          </a:p>
        </p:txBody>
      </p:sp>
      <p:sp>
        <p:nvSpPr>
          <p:cNvPr id="12" name="Ovale 11"/>
          <p:cNvSpPr/>
          <p:nvPr/>
        </p:nvSpPr>
        <p:spPr>
          <a:xfrm>
            <a:off x="2697163" y="1252538"/>
            <a:ext cx="2882900" cy="131921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it-IT" dirty="0"/>
              <a:t>AVERE UN INSEGNANTE </a:t>
            </a:r>
          </a:p>
          <a:p>
            <a:pPr algn="ctr">
              <a:defRPr/>
            </a:pPr>
            <a:r>
              <a:rPr lang="it-IT" dirty="0"/>
              <a:t>SIGNIFICATIVO </a:t>
            </a:r>
          </a:p>
          <a:p>
            <a:pPr algn="ctr">
              <a:lnSpc>
                <a:spcPct val="107000"/>
              </a:lnSpc>
              <a:spcAft>
                <a:spcPts val="800"/>
              </a:spcAft>
              <a:defRPr/>
            </a:pPr>
            <a:endParaRPr lang="it-IT" b="1" dirty="0">
              <a:solidFill>
                <a:srgbClr val="0066FF"/>
              </a:solidFill>
              <a:ea typeface="Calibri" panose="020F0502020204030204" pitchFamily="34" charset="0"/>
              <a:cs typeface="Times New Roman" panose="02020603050405020304" pitchFamily="18" charset="0"/>
            </a:endParaRPr>
          </a:p>
        </p:txBody>
      </p:sp>
      <p:cxnSp>
        <p:nvCxnSpPr>
          <p:cNvPr id="13" name="Connettore 2 12"/>
          <p:cNvCxnSpPr>
            <a:endCxn id="12" idx="4"/>
          </p:cNvCxnSpPr>
          <p:nvPr/>
        </p:nvCxnSpPr>
        <p:spPr>
          <a:xfrm flipH="1" flipV="1">
            <a:off x="4138613" y="2571750"/>
            <a:ext cx="161925" cy="555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a:off x="5403850" y="4181475"/>
            <a:ext cx="831850" cy="469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p:cNvCxnSpPr>
            <a:stCxn id="4" idx="4"/>
            <a:endCxn id="7" idx="0"/>
          </p:cNvCxnSpPr>
          <p:nvPr/>
        </p:nvCxnSpPr>
        <p:spPr>
          <a:xfrm>
            <a:off x="4354513" y="4695825"/>
            <a:ext cx="311150" cy="508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p:cNvCxnSpPr>
            <a:stCxn id="4" idx="2"/>
            <a:endCxn id="11" idx="6"/>
          </p:cNvCxnSpPr>
          <p:nvPr/>
        </p:nvCxnSpPr>
        <p:spPr>
          <a:xfrm flipH="1" flipV="1">
            <a:off x="2843213" y="3690938"/>
            <a:ext cx="381000" cy="215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371" name="Segnaposto contenuto 1"/>
          <p:cNvSpPr txBox="1">
            <a:spLocks/>
          </p:cNvSpPr>
          <p:nvPr/>
        </p:nvSpPr>
        <p:spPr bwMode="auto">
          <a:xfrm>
            <a:off x="3181350" y="-26988"/>
            <a:ext cx="3767138" cy="817563"/>
          </a:xfrm>
          <a:prstGeom prst="rect">
            <a:avLst/>
          </a:prstGeom>
          <a:noFill/>
          <a:ln w="9525">
            <a:noFill/>
            <a:miter lim="800000"/>
            <a:headEnd/>
            <a:tailEnd/>
          </a:ln>
        </p:spPr>
        <p:txBody>
          <a:bodyPr/>
          <a:lstStyle/>
          <a:p>
            <a:pPr algn="ctr" eaLnBrk="0" hangingPunct="0">
              <a:spcBef>
                <a:spcPct val="20000"/>
              </a:spcBef>
              <a:buFont typeface="Arial" charset="0"/>
              <a:buNone/>
            </a:pPr>
            <a:r>
              <a:rPr lang="it-IT" sz="2000">
                <a:solidFill>
                  <a:schemeClr val="bg1"/>
                </a:solidFill>
              </a:rPr>
              <a:t>I COMPONENTI NECESSARI AD  UNA </a:t>
            </a:r>
          </a:p>
          <a:p>
            <a:pPr algn="ctr" eaLnBrk="0" hangingPunct="0">
              <a:spcBef>
                <a:spcPct val="20000"/>
              </a:spcBef>
              <a:buFont typeface="Arial" charset="0"/>
              <a:buNone/>
            </a:pPr>
            <a:r>
              <a:rPr lang="it-IT" sz="2000">
                <a:solidFill>
                  <a:schemeClr val="bg1"/>
                </a:solidFill>
              </a:rPr>
              <a:t>SCUOLA REALMENTE INCLUSIVA</a:t>
            </a:r>
          </a:p>
        </p:txBody>
      </p:sp>
      <p:sp>
        <p:nvSpPr>
          <p:cNvPr id="24" name="Ovale 23"/>
          <p:cNvSpPr/>
          <p:nvPr/>
        </p:nvSpPr>
        <p:spPr>
          <a:xfrm>
            <a:off x="6103938" y="1827213"/>
            <a:ext cx="2881312" cy="1319212"/>
          </a:xfrm>
          <a:prstGeom prst="ellipse">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it-IT" dirty="0"/>
              <a:t>AVERE GRUPPO DI ALLIEVI COLLABORTIVI</a:t>
            </a:r>
          </a:p>
          <a:p>
            <a:pPr algn="ctr">
              <a:lnSpc>
                <a:spcPct val="107000"/>
              </a:lnSpc>
              <a:spcAft>
                <a:spcPts val="800"/>
              </a:spcAft>
              <a:defRPr/>
            </a:pPr>
            <a:endParaRPr lang="it-IT" b="1" dirty="0">
              <a:solidFill>
                <a:srgbClr val="0066FF"/>
              </a:solidFill>
              <a:ea typeface="Calibri" panose="020F0502020204030204" pitchFamily="34" charset="0"/>
              <a:cs typeface="Times New Roman" panose="02020603050405020304" pitchFamily="18" charset="0"/>
            </a:endParaRPr>
          </a:p>
        </p:txBody>
      </p:sp>
      <p:cxnSp>
        <p:nvCxnSpPr>
          <p:cNvPr id="25" name="Connettore 2 24"/>
          <p:cNvCxnSpPr>
            <a:endCxn id="24" idx="4"/>
          </p:cNvCxnSpPr>
          <p:nvPr/>
        </p:nvCxnSpPr>
        <p:spPr>
          <a:xfrm flipV="1">
            <a:off x="5480050" y="3146425"/>
            <a:ext cx="2065338" cy="774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asellaDiTesto 4"/>
          <p:cNvSpPr txBox="1">
            <a:spLocks noChangeArrowheads="1"/>
          </p:cNvSpPr>
          <p:nvPr/>
        </p:nvSpPr>
        <p:spPr bwMode="auto">
          <a:xfrm>
            <a:off x="468313" y="3213100"/>
            <a:ext cx="7704137" cy="523875"/>
          </a:xfrm>
          <a:prstGeom prst="rect">
            <a:avLst/>
          </a:prstGeom>
          <a:noFill/>
          <a:ln w="9525">
            <a:noFill/>
            <a:miter lim="800000"/>
            <a:headEnd/>
            <a:tailEnd/>
          </a:ln>
        </p:spPr>
        <p:txBody>
          <a:bodyPr>
            <a:spAutoFit/>
          </a:bodyPr>
          <a:lstStyle/>
          <a:p>
            <a:pPr algn="ctr"/>
            <a:r>
              <a:rPr lang="it-IT" sz="2800" b="1">
                <a:solidFill>
                  <a:srgbClr val="FF0000"/>
                </a:solidFill>
                <a:latin typeface="Century Gothic" pitchFamily="34" charset="0"/>
                <a:ea typeface="NettoOT"/>
                <a:cs typeface="NettoOT"/>
              </a:rPr>
              <a:t>Grazie per l’attenzione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egnaposto numero diapositiva 4"/>
          <p:cNvSpPr txBox="1">
            <a:spLocks/>
          </p:cNvSpPr>
          <p:nvPr/>
        </p:nvSpPr>
        <p:spPr bwMode="auto">
          <a:xfrm>
            <a:off x="7566025" y="6429375"/>
            <a:ext cx="1230313" cy="365125"/>
          </a:xfrm>
          <a:prstGeom prst="rect">
            <a:avLst/>
          </a:prstGeom>
          <a:noFill/>
          <a:ln w="9525">
            <a:noFill/>
            <a:miter lim="800000"/>
            <a:headEnd/>
            <a:tailEnd/>
          </a:ln>
        </p:spPr>
        <p:txBody>
          <a:bodyPr anchor="ctr"/>
          <a:lstStyle/>
          <a:p>
            <a:pPr algn="r" defTabSz="457200"/>
            <a:fld id="{F8874C16-CB7A-4846-AC82-D00337A50523}" type="slidenum">
              <a:rPr lang="it-IT" sz="1200">
                <a:solidFill>
                  <a:srgbClr val="7F7F7F"/>
                </a:solidFill>
              </a:rPr>
              <a:pPr algn="r" defTabSz="457200"/>
              <a:t>5</a:t>
            </a:fld>
            <a:endParaRPr lang="it-IT" sz="1200">
              <a:solidFill>
                <a:srgbClr val="7F7F7F"/>
              </a:solidFill>
            </a:endParaRPr>
          </a:p>
        </p:txBody>
      </p:sp>
      <p:sp>
        <p:nvSpPr>
          <p:cNvPr id="16386" name="TextShape 1"/>
          <p:cNvSpPr txBox="1">
            <a:spLocks noChangeArrowheads="1"/>
          </p:cNvSpPr>
          <p:nvPr/>
        </p:nvSpPr>
        <p:spPr bwMode="auto">
          <a:xfrm>
            <a:off x="395288" y="1052513"/>
            <a:ext cx="7620000" cy="1582737"/>
          </a:xfrm>
          <a:prstGeom prst="rect">
            <a:avLst/>
          </a:prstGeom>
          <a:noFill/>
          <a:ln w="9360">
            <a:noFill/>
            <a:miter lim="800000"/>
            <a:headEnd/>
            <a:tailEnd/>
          </a:ln>
        </p:spPr>
        <p:txBody>
          <a:bodyPr/>
          <a:lstStyle/>
          <a:p>
            <a:pPr algn="ctr"/>
            <a:r>
              <a:rPr lang="it-IT" sz="4800">
                <a:solidFill>
                  <a:srgbClr val="1F497D"/>
                </a:solidFill>
                <a:latin typeface="Cambria" pitchFamily="18" charset="0"/>
              </a:rPr>
              <a:t>LA DIDATTICA ATTIVA </a:t>
            </a:r>
            <a:endParaRPr lang="it-IT"/>
          </a:p>
        </p:txBody>
      </p:sp>
      <p:pic>
        <p:nvPicPr>
          <p:cNvPr id="16387" name="Immagine 3"/>
          <p:cNvPicPr>
            <a:picLocks noChangeAspect="1" noChangeArrowheads="1"/>
          </p:cNvPicPr>
          <p:nvPr/>
        </p:nvPicPr>
        <p:blipFill>
          <a:blip r:embed="rId2"/>
          <a:srcRect/>
          <a:stretch>
            <a:fillRect/>
          </a:stretch>
        </p:blipFill>
        <p:spPr bwMode="auto">
          <a:xfrm>
            <a:off x="1331913" y="2205038"/>
            <a:ext cx="6472237" cy="397033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Shape 1"/>
          <p:cNvSpPr txBox="1">
            <a:spLocks noChangeArrowheads="1"/>
          </p:cNvSpPr>
          <p:nvPr/>
        </p:nvSpPr>
        <p:spPr bwMode="auto">
          <a:xfrm>
            <a:off x="342900" y="1055688"/>
            <a:ext cx="8023225" cy="1143000"/>
          </a:xfrm>
          <a:prstGeom prst="rect">
            <a:avLst/>
          </a:prstGeom>
          <a:noFill/>
          <a:ln w="9525">
            <a:noFill/>
            <a:miter lim="800000"/>
            <a:headEnd/>
            <a:tailEnd/>
          </a:ln>
        </p:spPr>
        <p:txBody>
          <a:bodyPr anchor="ctr"/>
          <a:lstStyle/>
          <a:p>
            <a:pPr algn="ctr"/>
            <a:r>
              <a:rPr lang="it-IT" sz="3600">
                <a:solidFill>
                  <a:srgbClr val="1F497D"/>
                </a:solidFill>
                <a:latin typeface="Tahoma" pitchFamily="34" charset="0"/>
              </a:rPr>
              <a:t>Il concetto di didattica attiva (1)</a:t>
            </a:r>
            <a:endParaRPr lang="it-IT"/>
          </a:p>
        </p:txBody>
      </p:sp>
      <p:sp>
        <p:nvSpPr>
          <p:cNvPr id="6" name="TextShape 2"/>
          <p:cNvSpPr txBox="1"/>
          <p:nvPr/>
        </p:nvSpPr>
        <p:spPr>
          <a:xfrm>
            <a:off x="827088" y="2198688"/>
            <a:ext cx="7737475" cy="4048125"/>
          </a:xfrm>
          <a:prstGeom prst="rect">
            <a:avLst/>
          </a:prstGeom>
          <a:noFill/>
          <a:ln w="9360">
            <a:noFill/>
          </a:ln>
        </p:spPr>
        <p:txBody>
          <a:bodyPr/>
          <a:lstStyle/>
          <a:p>
            <a:pPr algn="ctr">
              <a:defRPr/>
            </a:pPr>
            <a:r>
              <a:rPr lang="it-IT" sz="2800" dirty="0">
                <a:solidFill>
                  <a:srgbClr val="0066FF"/>
                </a:solidFill>
                <a:latin typeface="Calibri" charset="0"/>
                <a:ea typeface="ＭＳ Ｐゴシック" charset="0"/>
                <a:cs typeface="ＭＳ Ｐゴシック" charset="0"/>
              </a:rPr>
              <a:t>Tre parole chiave:</a:t>
            </a:r>
          </a:p>
          <a:p>
            <a:pPr algn="ctr">
              <a:defRPr/>
            </a:pPr>
            <a:endParaRPr sz="2800" dirty="0">
              <a:latin typeface="Calibri" charset="0"/>
              <a:ea typeface="ＭＳ Ｐゴシック" charset="0"/>
              <a:cs typeface="ＭＳ Ｐゴシック" charset="0"/>
            </a:endParaRPr>
          </a:p>
          <a:p>
            <a:pPr marL="457200" indent="-457200" algn="ctr">
              <a:buClr>
                <a:srgbClr val="FF0000"/>
              </a:buClr>
              <a:buFont typeface="Wingdings" panose="05000000000000000000" pitchFamily="2" charset="2"/>
              <a:buChar char="v"/>
              <a:defRPr/>
            </a:pPr>
            <a:r>
              <a:rPr lang="it-IT" sz="2800" dirty="0" err="1">
                <a:solidFill>
                  <a:srgbClr val="0066FF"/>
                </a:solidFill>
                <a:latin typeface="Calibri" charset="0"/>
                <a:ea typeface="ＭＳ Ｐゴシック" charset="0"/>
                <a:cs typeface="ＭＳ Ｐゴシック" charset="0"/>
              </a:rPr>
              <a:t>Andragogia</a:t>
            </a:r>
            <a:r>
              <a:rPr lang="it-IT" sz="2800" dirty="0">
                <a:solidFill>
                  <a:srgbClr val="0066FF"/>
                </a:solidFill>
                <a:latin typeface="Calibri" charset="0"/>
                <a:ea typeface="ＭＳ Ｐゴシック" charset="0"/>
                <a:cs typeface="ＭＳ Ｐゴシック" charset="0"/>
              </a:rPr>
              <a:t>, </a:t>
            </a:r>
          </a:p>
          <a:p>
            <a:pPr marL="457200" indent="-457200" algn="ctr">
              <a:buClr>
                <a:srgbClr val="FF0000"/>
              </a:buClr>
              <a:buFont typeface="Wingdings" panose="05000000000000000000" pitchFamily="2" charset="2"/>
              <a:buChar char="v"/>
              <a:defRPr/>
            </a:pPr>
            <a:r>
              <a:rPr lang="it-IT" sz="2800" dirty="0">
                <a:solidFill>
                  <a:srgbClr val="0066FF"/>
                </a:solidFill>
                <a:latin typeface="Calibri" charset="0"/>
                <a:ea typeface="ＭＳ Ｐゴシック" charset="0"/>
                <a:cs typeface="ＭＳ Ｐゴシック" charset="0"/>
              </a:rPr>
              <a:t>motivazione, </a:t>
            </a:r>
          </a:p>
          <a:p>
            <a:pPr marL="457200" indent="-457200" algn="ctr">
              <a:buClr>
                <a:srgbClr val="FF0000"/>
              </a:buClr>
              <a:buFont typeface="Wingdings" panose="05000000000000000000" pitchFamily="2" charset="2"/>
              <a:buChar char="v"/>
              <a:defRPr/>
            </a:pPr>
            <a:r>
              <a:rPr lang="it-IT" sz="2800" dirty="0">
                <a:solidFill>
                  <a:srgbClr val="0066FF"/>
                </a:solidFill>
                <a:latin typeface="Calibri" charset="0"/>
                <a:ea typeface="ＭＳ Ｐゴシック" charset="0"/>
                <a:cs typeface="ＭＳ Ｐゴシック" charset="0"/>
              </a:rPr>
              <a:t>ribaltamento </a:t>
            </a:r>
          </a:p>
          <a:p>
            <a:pPr algn="ctr">
              <a:defRPr/>
            </a:pPr>
            <a:endParaRPr lang="it-IT" sz="2800" dirty="0">
              <a:solidFill>
                <a:srgbClr val="0070C0"/>
              </a:solidFill>
              <a:latin typeface="Calibri" charset="0"/>
              <a:ea typeface="ＭＳ Ｐゴシック" charset="0"/>
              <a:cs typeface="ＭＳ Ｐゴシック" charset="0"/>
            </a:endParaRPr>
          </a:p>
          <a:p>
            <a:pPr algn="ctr">
              <a:defRPr/>
            </a:pPr>
            <a:endParaRPr lang="it-IT" sz="2800" dirty="0">
              <a:solidFill>
                <a:srgbClr val="4F81BD"/>
              </a:solidFill>
              <a:latin typeface="Calibri" charset="0"/>
              <a:ea typeface="ＭＳ Ｐゴシック" charset="0"/>
              <a:cs typeface="ＭＳ Ｐゴシック" charset="0"/>
            </a:endParaRPr>
          </a:p>
        </p:txBody>
      </p:sp>
      <p:sp>
        <p:nvSpPr>
          <p:cNvPr id="17411" name="Segnaposto contenuto 1"/>
          <p:cNvSpPr txBox="1">
            <a:spLocks/>
          </p:cNvSpPr>
          <p:nvPr/>
        </p:nvSpPr>
        <p:spPr bwMode="auto">
          <a:xfrm>
            <a:off x="3708400" y="234950"/>
            <a:ext cx="2879725" cy="817563"/>
          </a:xfrm>
          <a:prstGeom prst="rect">
            <a:avLst/>
          </a:prstGeom>
          <a:noFill/>
          <a:ln w="9525">
            <a:noFill/>
            <a:miter lim="800000"/>
            <a:headEnd/>
            <a:tailEnd/>
          </a:ln>
        </p:spPr>
        <p:txBody>
          <a:bodyPr/>
          <a:lstStyle/>
          <a:p>
            <a:pPr algn="ctr" eaLnBrk="0" hangingPunct="0">
              <a:spcBef>
                <a:spcPct val="20000"/>
              </a:spcBef>
              <a:buFont typeface="Arial" charset="0"/>
              <a:buNone/>
            </a:pPr>
            <a:r>
              <a:rPr lang="it-IT" sz="2000">
                <a:solidFill>
                  <a:schemeClr val="bg1"/>
                </a:solidFill>
              </a:rPr>
              <a:t>LA DIDATTICA ATTIVA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charRg st="0" end="61"/>
                                            </p:txEl>
                                          </p:spTgt>
                                        </p:tgtEl>
                                        <p:attrNameLst>
                                          <p:attrName>style.visibility</p:attrName>
                                        </p:attrNameLst>
                                      </p:cBhvr>
                                      <p:to>
                                        <p:strVal val="visible"/>
                                      </p:to>
                                    </p:set>
                                    <p:animEffect transition="out" filter="barn(inVertical)">
                                      <p:cBhvr additive="repl">
                                        <p:cTn id="7" dur="500"/>
                                        <p:tgtEl>
                                          <p:spTgt spid="6">
                                            <p:txEl>
                                              <p:charRg st="0" end="6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charRg st="61" end="61"/>
                                            </p:txEl>
                                          </p:spTgt>
                                        </p:tgtEl>
                                        <p:attrNameLst>
                                          <p:attrName>style.visibility</p:attrName>
                                        </p:attrNameLst>
                                      </p:cBhvr>
                                      <p:to>
                                        <p:strVal val="visible"/>
                                      </p:to>
                                    </p:set>
                                    <p:animEffect transition="out" filter="barn(inVertical)">
                                      <p:cBhvr additive="repl">
                                        <p:cTn id="12" dur="500"/>
                                        <p:tgtEl>
                                          <p:spTgt spid="6">
                                            <p:txEl>
                                              <p:charRg st="61" end="6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egnaposto contenuto 1"/>
          <p:cNvSpPr>
            <a:spLocks noGrp="1"/>
          </p:cNvSpPr>
          <p:nvPr>
            <p:ph sz="quarter" idx="11"/>
          </p:nvPr>
        </p:nvSpPr>
        <p:spPr>
          <a:xfrm>
            <a:off x="273050" y="465138"/>
            <a:ext cx="3938588" cy="300037"/>
          </a:xfrm>
        </p:spPr>
        <p:txBody>
          <a:bodyPr/>
          <a:lstStyle/>
          <a:p>
            <a:r>
              <a:rPr lang="it-IT" sz="2000" smtClean="0">
                <a:solidFill>
                  <a:srgbClr val="0070C0"/>
                </a:solidFill>
                <a:ea typeface="ＭＳ Ｐゴシック"/>
                <a:cs typeface="ＭＳ Ｐゴシック"/>
              </a:rPr>
              <a:t>La didattica attiva</a:t>
            </a:r>
          </a:p>
        </p:txBody>
      </p:sp>
      <p:sp>
        <p:nvSpPr>
          <p:cNvPr id="18434" name="TextShape 1"/>
          <p:cNvSpPr txBox="1">
            <a:spLocks noChangeArrowheads="1"/>
          </p:cNvSpPr>
          <p:nvPr/>
        </p:nvSpPr>
        <p:spPr bwMode="auto">
          <a:xfrm>
            <a:off x="342900" y="1200150"/>
            <a:ext cx="8023225" cy="1141413"/>
          </a:xfrm>
          <a:prstGeom prst="rect">
            <a:avLst/>
          </a:prstGeom>
          <a:noFill/>
          <a:ln w="9525">
            <a:noFill/>
            <a:miter lim="800000"/>
            <a:headEnd/>
            <a:tailEnd/>
          </a:ln>
        </p:spPr>
        <p:txBody>
          <a:bodyPr anchor="ctr"/>
          <a:lstStyle/>
          <a:p>
            <a:pPr algn="ctr"/>
            <a:r>
              <a:rPr lang="it-IT" sz="3600">
                <a:solidFill>
                  <a:srgbClr val="1F497D"/>
                </a:solidFill>
                <a:latin typeface="Tahoma" pitchFamily="34" charset="0"/>
              </a:rPr>
              <a:t>Il concetto di didattica attiva(2)</a:t>
            </a:r>
            <a:endParaRPr lang="it-IT"/>
          </a:p>
        </p:txBody>
      </p:sp>
      <p:sp>
        <p:nvSpPr>
          <p:cNvPr id="8" name="TextShape 2"/>
          <p:cNvSpPr txBox="1">
            <a:spLocks noChangeArrowheads="1"/>
          </p:cNvSpPr>
          <p:nvPr/>
        </p:nvSpPr>
        <p:spPr bwMode="auto">
          <a:xfrm>
            <a:off x="323850" y="2341563"/>
            <a:ext cx="7737475" cy="4049712"/>
          </a:xfrm>
          <a:prstGeom prst="rect">
            <a:avLst/>
          </a:prstGeom>
          <a:noFill/>
          <a:ln w="9360">
            <a:noFill/>
            <a:miter lim="800000"/>
            <a:headEnd/>
            <a:tailEnd/>
          </a:ln>
        </p:spPr>
        <p:txBody>
          <a:bodyPr/>
          <a:lstStyle/>
          <a:p>
            <a:r>
              <a:rPr lang="it-IT" sz="2400">
                <a:solidFill>
                  <a:srgbClr val="4F81BD"/>
                </a:solidFill>
              </a:rPr>
              <a:t>Parole chiave: Andragogia</a:t>
            </a:r>
          </a:p>
          <a:p>
            <a:pPr algn="just"/>
            <a:endParaRPr lang="it-IT" sz="2400">
              <a:solidFill>
                <a:srgbClr val="0070C0"/>
              </a:solidFill>
            </a:endParaRPr>
          </a:p>
          <a:p>
            <a:pPr algn="just"/>
            <a:r>
              <a:rPr lang="it-IT" sz="2400">
                <a:solidFill>
                  <a:srgbClr val="0070C0"/>
                </a:solidFill>
              </a:rPr>
              <a:t>Andragogico era l’approccio dei grandi maestri filosofici del passato (Aristotele, Socrate, Demostene, Lao Tsu, Confucio, che insegnavano agli adulti, non ai bambini) basando i loro metodi sul dialogo e sull’esperienza pratica.</a:t>
            </a:r>
            <a:r>
              <a:rPr lang="it-IT" sz="2400"/>
              <a:t> </a:t>
            </a:r>
            <a:endParaRPr lang="it-IT" sz="2400">
              <a:solidFill>
                <a:srgbClr val="4F81BD"/>
              </a:solidFill>
            </a:endParaRPr>
          </a:p>
          <a:p>
            <a:endParaRPr lang="it-IT" sz="2400">
              <a:solidFill>
                <a:srgbClr val="4F81B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charRg st="0" end="257"/>
                                            </p:txEl>
                                          </p:spTgt>
                                        </p:tgtEl>
                                        <p:attrNameLst>
                                          <p:attrName>style.visibility</p:attrName>
                                        </p:attrNameLst>
                                      </p:cBhvr>
                                      <p:to>
                                        <p:strVal val="visible"/>
                                      </p:to>
                                    </p:set>
                                    <p:animEffect transition="out" filter="barn(inVertical)">
                                      <p:cBhvr additive="repl">
                                        <p:cTn id="7" dur="500"/>
                                        <p:tgtEl>
                                          <p:spTgt spid="8">
                                            <p:txEl>
                                              <p:charRg st="0" end="25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charRg st="257" end="257"/>
                                            </p:txEl>
                                          </p:spTgt>
                                        </p:tgtEl>
                                        <p:attrNameLst>
                                          <p:attrName>style.visibility</p:attrName>
                                        </p:attrNameLst>
                                      </p:cBhvr>
                                      <p:to>
                                        <p:strVal val="visible"/>
                                      </p:to>
                                    </p:set>
                                    <p:animEffect transition="out" filter="barn(inVertical)">
                                      <p:cBhvr additive="repl">
                                        <p:cTn id="12" dur="500"/>
                                        <p:tgtEl>
                                          <p:spTgt spid="8">
                                            <p:txEl>
                                              <p:charRg st="257" end="25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Shape 1"/>
          <p:cNvSpPr txBox="1">
            <a:spLocks noChangeArrowheads="1"/>
          </p:cNvSpPr>
          <p:nvPr/>
        </p:nvSpPr>
        <p:spPr bwMode="auto">
          <a:xfrm>
            <a:off x="342900" y="1200150"/>
            <a:ext cx="8023225" cy="1141413"/>
          </a:xfrm>
          <a:prstGeom prst="rect">
            <a:avLst/>
          </a:prstGeom>
          <a:noFill/>
          <a:ln w="9525">
            <a:noFill/>
            <a:miter lim="800000"/>
            <a:headEnd/>
            <a:tailEnd/>
          </a:ln>
        </p:spPr>
        <p:txBody>
          <a:bodyPr anchor="ctr"/>
          <a:lstStyle/>
          <a:p>
            <a:pPr algn="ctr"/>
            <a:r>
              <a:rPr lang="it-IT" sz="3600">
                <a:solidFill>
                  <a:srgbClr val="1F497D"/>
                </a:solidFill>
                <a:latin typeface="Tahoma" pitchFamily="34" charset="0"/>
              </a:rPr>
              <a:t>Il concetto di didattica attiva(3)</a:t>
            </a:r>
            <a:endParaRPr lang="it-IT"/>
          </a:p>
        </p:txBody>
      </p:sp>
      <p:sp>
        <p:nvSpPr>
          <p:cNvPr id="5" name="TextShape 2"/>
          <p:cNvSpPr txBox="1">
            <a:spLocks noChangeArrowheads="1"/>
          </p:cNvSpPr>
          <p:nvPr/>
        </p:nvSpPr>
        <p:spPr bwMode="auto">
          <a:xfrm>
            <a:off x="628650" y="2205038"/>
            <a:ext cx="7737475" cy="4049712"/>
          </a:xfrm>
          <a:prstGeom prst="rect">
            <a:avLst/>
          </a:prstGeom>
          <a:noFill/>
          <a:ln w="9360">
            <a:noFill/>
            <a:miter lim="800000"/>
            <a:headEnd/>
            <a:tailEnd/>
          </a:ln>
        </p:spPr>
        <p:txBody>
          <a:bodyPr/>
          <a:lstStyle/>
          <a:p>
            <a:r>
              <a:rPr lang="it-IT" sz="2800">
                <a:solidFill>
                  <a:srgbClr val="4F81BD"/>
                </a:solidFill>
              </a:rPr>
              <a:t>Parole chiave:Motivazione</a:t>
            </a:r>
          </a:p>
          <a:p>
            <a:pPr algn="just"/>
            <a:endParaRPr lang="it-IT" sz="2800">
              <a:solidFill>
                <a:srgbClr val="0070C0"/>
              </a:solidFill>
            </a:endParaRPr>
          </a:p>
          <a:p>
            <a:pPr algn="just"/>
            <a:r>
              <a:rPr lang="it-IT" sz="2800">
                <a:solidFill>
                  <a:srgbClr val="0070C0"/>
                </a:solidFill>
              </a:rPr>
              <a:t>Si è molto più motivati a sapere “come si fa una cosa” quando stiamo cercando di risolvere un problema e qualcuno ci fornisce lo stimolo giusto per risolverlo; per contro, l’interesse diminuisce quando, di questo know how, non se ne vede un immediato utilizzo. Nella didattica attiva è favorito l’uso del verbo volere al posto del verbo dovere)</a:t>
            </a:r>
          </a:p>
          <a:p>
            <a:endParaRPr lang="it-IT" sz="2800" b="1"/>
          </a:p>
        </p:txBody>
      </p:sp>
      <p:sp>
        <p:nvSpPr>
          <p:cNvPr id="19459" name="Segnaposto contenuto 1"/>
          <p:cNvSpPr txBox="1">
            <a:spLocks/>
          </p:cNvSpPr>
          <p:nvPr/>
        </p:nvSpPr>
        <p:spPr bwMode="auto">
          <a:xfrm>
            <a:off x="3708400" y="234950"/>
            <a:ext cx="2879725" cy="817563"/>
          </a:xfrm>
          <a:prstGeom prst="rect">
            <a:avLst/>
          </a:prstGeom>
          <a:noFill/>
          <a:ln w="9525">
            <a:noFill/>
            <a:miter lim="800000"/>
            <a:headEnd/>
            <a:tailEnd/>
          </a:ln>
        </p:spPr>
        <p:txBody>
          <a:bodyPr/>
          <a:lstStyle/>
          <a:p>
            <a:pPr algn="ctr" eaLnBrk="0" hangingPunct="0">
              <a:spcBef>
                <a:spcPct val="20000"/>
              </a:spcBef>
              <a:buFont typeface="Arial" charset="0"/>
              <a:buNone/>
            </a:pPr>
            <a:r>
              <a:rPr lang="it-IT" sz="2000">
                <a:solidFill>
                  <a:schemeClr val="bg1"/>
                </a:solidFill>
              </a:rPr>
              <a:t>LA DIDATTICA ATTIVA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charRg st="0" end="373"/>
                                            </p:txEl>
                                          </p:spTgt>
                                        </p:tgtEl>
                                        <p:attrNameLst>
                                          <p:attrName>style.visibility</p:attrName>
                                        </p:attrNameLst>
                                      </p:cBhvr>
                                      <p:to>
                                        <p:strVal val="visible"/>
                                      </p:to>
                                    </p:set>
                                    <p:animEffect transition="out" filter="barn(inVertical)">
                                      <p:cBhvr additive="repl">
                                        <p:cTn id="7" dur="500"/>
                                        <p:tgtEl>
                                          <p:spTgt spid="5">
                                            <p:txEl>
                                              <p:charRg st="0" end="37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charRg st="373" end="373"/>
                                            </p:txEl>
                                          </p:spTgt>
                                        </p:tgtEl>
                                        <p:attrNameLst>
                                          <p:attrName>style.visibility</p:attrName>
                                        </p:attrNameLst>
                                      </p:cBhvr>
                                      <p:to>
                                        <p:strVal val="visible"/>
                                      </p:to>
                                    </p:set>
                                    <p:animEffect transition="out" filter="barn(inVertical)">
                                      <p:cBhvr additive="repl">
                                        <p:cTn id="12" dur="500"/>
                                        <p:tgtEl>
                                          <p:spTgt spid="5">
                                            <p:txEl>
                                              <p:charRg st="373" end="37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charRg st="373" end="373"/>
                                            </p:txEl>
                                          </p:spTgt>
                                        </p:tgtEl>
                                        <p:attrNameLst>
                                          <p:attrName>style.visibility</p:attrName>
                                        </p:attrNameLst>
                                      </p:cBhvr>
                                      <p:to>
                                        <p:strVal val="visible"/>
                                      </p:to>
                                    </p:set>
                                    <p:animEffect transition="out" filter="barn(inVertical)">
                                      <p:cBhvr additive="repl">
                                        <p:cTn id="17" dur="500"/>
                                        <p:tgtEl>
                                          <p:spTgt spid="5">
                                            <p:txEl>
                                              <p:charRg st="373" end="37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charRg st="373" end="373"/>
                                            </p:txEl>
                                          </p:spTgt>
                                        </p:tgtEl>
                                        <p:attrNameLst>
                                          <p:attrName>style.visibility</p:attrName>
                                        </p:attrNameLst>
                                      </p:cBhvr>
                                      <p:to>
                                        <p:strVal val="visible"/>
                                      </p:to>
                                    </p:set>
                                    <p:animEffect transition="out" filter="barn(inVertical)">
                                      <p:cBhvr additive="repl">
                                        <p:cTn id="22" dur="500"/>
                                        <p:tgtEl>
                                          <p:spTgt spid="5">
                                            <p:txEl>
                                              <p:charRg st="373" end="37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Shape 1"/>
          <p:cNvSpPr txBox="1">
            <a:spLocks noChangeArrowheads="1"/>
          </p:cNvSpPr>
          <p:nvPr/>
        </p:nvSpPr>
        <p:spPr bwMode="auto">
          <a:xfrm>
            <a:off x="342900" y="847725"/>
            <a:ext cx="8023225" cy="1141413"/>
          </a:xfrm>
          <a:prstGeom prst="rect">
            <a:avLst/>
          </a:prstGeom>
          <a:noFill/>
          <a:ln w="9525">
            <a:noFill/>
            <a:miter lim="800000"/>
            <a:headEnd/>
            <a:tailEnd/>
          </a:ln>
        </p:spPr>
        <p:txBody>
          <a:bodyPr anchor="ctr"/>
          <a:lstStyle/>
          <a:p>
            <a:pPr algn="ctr"/>
            <a:r>
              <a:rPr lang="it-IT" sz="3600">
                <a:solidFill>
                  <a:srgbClr val="1F497D"/>
                </a:solidFill>
                <a:latin typeface="Tahoma" pitchFamily="34" charset="0"/>
              </a:rPr>
              <a:t>Il concetto di didattica attiva(4)</a:t>
            </a:r>
            <a:endParaRPr lang="it-IT"/>
          </a:p>
        </p:txBody>
      </p:sp>
      <p:sp>
        <p:nvSpPr>
          <p:cNvPr id="6" name="TextShape 2"/>
          <p:cNvSpPr txBox="1">
            <a:spLocks noChangeArrowheads="1"/>
          </p:cNvSpPr>
          <p:nvPr/>
        </p:nvSpPr>
        <p:spPr bwMode="auto">
          <a:xfrm>
            <a:off x="608013" y="1844675"/>
            <a:ext cx="7737475" cy="4049713"/>
          </a:xfrm>
          <a:prstGeom prst="rect">
            <a:avLst/>
          </a:prstGeom>
          <a:noFill/>
          <a:ln w="9360">
            <a:noFill/>
            <a:miter lim="800000"/>
            <a:headEnd/>
            <a:tailEnd/>
          </a:ln>
        </p:spPr>
        <p:txBody>
          <a:bodyPr/>
          <a:lstStyle/>
          <a:p>
            <a:r>
              <a:rPr lang="it-IT" sz="2400">
                <a:solidFill>
                  <a:srgbClr val="4F81BD"/>
                </a:solidFill>
                <a:latin typeface="Tahoma" pitchFamily="34" charset="0"/>
              </a:rPr>
              <a:t>Parole chiave: Rovesciamento.</a:t>
            </a:r>
            <a:r>
              <a:rPr lang="it-IT" sz="2400" b="1"/>
              <a:t> </a:t>
            </a:r>
          </a:p>
          <a:p>
            <a:pPr algn="just"/>
            <a:endParaRPr lang="it-IT" sz="2400">
              <a:solidFill>
                <a:srgbClr val="0070C0"/>
              </a:solidFill>
            </a:endParaRPr>
          </a:p>
          <a:p>
            <a:pPr algn="just"/>
            <a:r>
              <a:rPr lang="it-IT" sz="2400">
                <a:solidFill>
                  <a:srgbClr val="0070C0"/>
                </a:solidFill>
              </a:rPr>
              <a:t>Rovesciamento, è un po’ la chiave di volta di tutto il ragionamento. Anziché spiegare prima tutte le nozioni, basta rovesciare lo schema e assegnare subito un compito e, in corso d’opera, fornire le tecniche e i metodi per farlo realizzare dal discente. Una persona, se messa subito nella condizione di iniziare un’attività, assistito da un professionista, impara in modo attivo. D’altro canto, quello di essere buttati immediatamente nella mischia è esattamente quello che avviene nel mondo del lavoro. Come si faceva un tempo, “andando a bottega”.</a:t>
            </a:r>
          </a:p>
        </p:txBody>
      </p:sp>
      <p:sp>
        <p:nvSpPr>
          <p:cNvPr id="20483" name="Segnaposto contenuto 1"/>
          <p:cNvSpPr txBox="1">
            <a:spLocks/>
          </p:cNvSpPr>
          <p:nvPr/>
        </p:nvSpPr>
        <p:spPr bwMode="auto">
          <a:xfrm>
            <a:off x="3708400" y="234950"/>
            <a:ext cx="2879725" cy="817563"/>
          </a:xfrm>
          <a:prstGeom prst="rect">
            <a:avLst/>
          </a:prstGeom>
          <a:noFill/>
          <a:ln w="9525">
            <a:noFill/>
            <a:miter lim="800000"/>
            <a:headEnd/>
            <a:tailEnd/>
          </a:ln>
        </p:spPr>
        <p:txBody>
          <a:bodyPr/>
          <a:lstStyle/>
          <a:p>
            <a:pPr algn="ctr" eaLnBrk="0" hangingPunct="0">
              <a:spcBef>
                <a:spcPct val="20000"/>
              </a:spcBef>
              <a:buFont typeface="Arial" charset="0"/>
              <a:buNone/>
            </a:pPr>
            <a:r>
              <a:rPr lang="it-IT" sz="2000">
                <a:solidFill>
                  <a:schemeClr val="bg1"/>
                </a:solidFill>
              </a:rPr>
              <a:t>LA DIDATTICA ATTIVA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charRg st="0" end="582"/>
                                            </p:txEl>
                                          </p:spTgt>
                                        </p:tgtEl>
                                        <p:attrNameLst>
                                          <p:attrName>style.visibility</p:attrName>
                                        </p:attrNameLst>
                                      </p:cBhvr>
                                      <p:to>
                                        <p:strVal val="visible"/>
                                      </p:to>
                                    </p:set>
                                    <p:animEffect transition="out" filter="barn(inVertical)">
                                      <p:cBhvr additive="repl">
                                        <p:cTn id="7" dur="500"/>
                                        <p:tgtEl>
                                          <p:spTgt spid="6">
                                            <p:txEl>
                                              <p:charRg st="0" end="58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charRg st="582" end="582"/>
                                            </p:txEl>
                                          </p:spTgt>
                                        </p:tgtEl>
                                        <p:attrNameLst>
                                          <p:attrName>style.visibility</p:attrName>
                                        </p:attrNameLst>
                                      </p:cBhvr>
                                      <p:to>
                                        <p:strVal val="visible"/>
                                      </p:to>
                                    </p:set>
                                    <p:animEffect transition="out" filter="barn(inVertical)">
                                      <p:cBhvr additive="repl">
                                        <p:cTn id="12" dur="500"/>
                                        <p:tgtEl>
                                          <p:spTgt spid="6">
                                            <p:txEl>
                                              <p:charRg st="582" end="58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charRg st="582" end="582"/>
                                            </p:txEl>
                                          </p:spTgt>
                                        </p:tgtEl>
                                        <p:attrNameLst>
                                          <p:attrName>style.visibility</p:attrName>
                                        </p:attrNameLst>
                                      </p:cBhvr>
                                      <p:to>
                                        <p:strVal val="visible"/>
                                      </p:to>
                                    </p:set>
                                    <p:animEffect transition="out" filter="barn(inVertical)">
                                      <p:cBhvr additive="repl">
                                        <p:cTn id="17" dur="500"/>
                                        <p:tgtEl>
                                          <p:spTgt spid="6">
                                            <p:txEl>
                                              <p:charRg st="582" end="58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charRg st="582" end="582"/>
                                            </p:txEl>
                                          </p:spTgt>
                                        </p:tgtEl>
                                        <p:attrNameLst>
                                          <p:attrName>style.visibility</p:attrName>
                                        </p:attrNameLst>
                                      </p:cBhvr>
                                      <p:to>
                                        <p:strVal val="visible"/>
                                      </p:to>
                                    </p:set>
                                    <p:animEffect transition="out" filter="barn(inVertical)">
                                      <p:cBhvr additive="repl">
                                        <p:cTn id="22" dur="500"/>
                                        <p:tgtEl>
                                          <p:spTgt spid="6">
                                            <p:txEl>
                                              <p:charRg st="582" end="58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ello Cedis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ogetto 2016" id="{D57E9987-7421-4B72-8088-019AE42E5D74}" vid="{B96B019C-8629-4037-8DBF-7BA349396019}"/>
    </a:ext>
  </a:extLst>
</a:theme>
</file>

<file path=ppt/theme/theme2.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ogetto 2016" id="{D57E9987-7421-4B72-8088-019AE42E5D74}" vid="{0AD8C8A5-A503-4D11-853D-64093B79AF90}"/>
    </a:ext>
  </a:extLst>
</a:theme>
</file>

<file path=ppt/theme/theme3.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ogetto 2016" id="{D57E9987-7421-4B72-8088-019AE42E5D74}" vid="{B43CDA52-3220-49C9-BBBC-E6EE66108824}"/>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progetto 2016</Template>
  <TotalTime>1449</TotalTime>
  <Words>1329</Words>
  <Application>Microsoft Office PowerPoint</Application>
  <PresentationFormat>Presentazione su schermo (4:3)</PresentationFormat>
  <Paragraphs>237</Paragraphs>
  <Slides>40</Slides>
  <Notes>5</Notes>
  <HiddenSlides>0</HiddenSlides>
  <MMClips>6</MMClips>
  <ScaleCrop>false</ScaleCrop>
  <HeadingPairs>
    <vt:vector size="6" baseType="variant">
      <vt:variant>
        <vt:lpstr>Caratteri utilizzati</vt:lpstr>
      </vt:variant>
      <vt:variant>
        <vt:i4>9</vt:i4>
      </vt:variant>
      <vt:variant>
        <vt:lpstr>Modello struttura</vt:lpstr>
      </vt:variant>
      <vt:variant>
        <vt:i4>7</vt:i4>
      </vt:variant>
      <vt:variant>
        <vt:lpstr>Titoli diapositive</vt:lpstr>
      </vt:variant>
      <vt:variant>
        <vt:i4>40</vt:i4>
      </vt:variant>
    </vt:vector>
  </HeadingPairs>
  <TitlesOfParts>
    <vt:vector size="56" baseType="lpstr">
      <vt:lpstr>Calibri</vt:lpstr>
      <vt:lpstr>ＭＳ Ｐゴシック</vt:lpstr>
      <vt:lpstr>Arial</vt:lpstr>
      <vt:lpstr>NettoOT</vt:lpstr>
      <vt:lpstr>Tahoma</vt:lpstr>
      <vt:lpstr>Times New Roman</vt:lpstr>
      <vt:lpstr>Cambria</vt:lpstr>
      <vt:lpstr>Wingdings</vt:lpstr>
      <vt:lpstr>Century Gothic</vt:lpstr>
      <vt:lpstr>Modello Cedisma</vt:lpstr>
      <vt:lpstr>3_Tema di Office</vt:lpstr>
      <vt:lpstr>2_Tema di Office</vt:lpstr>
      <vt:lpstr>Modello Cedisma</vt:lpstr>
      <vt:lpstr>3_Tema di Office</vt:lpstr>
      <vt:lpstr>3_Tema di Office</vt:lpstr>
      <vt:lpstr>3_Tema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IL CONCETTO DI COMPETENZA</vt:lpstr>
      <vt:lpstr>LA conclusione di un lavoro sulla competenza deve:</vt:lpstr>
      <vt:lpstr>Diapositiva 37</vt:lpstr>
      <vt:lpstr>Diapositiva 38</vt:lpstr>
      <vt:lpstr>Diapositiva 39</vt:lpstr>
      <vt:lpstr>Diapositiva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Giovanni Zampieri</dc:creator>
  <cp:lastModifiedBy>Testa</cp:lastModifiedBy>
  <cp:revision>67</cp:revision>
  <cp:lastPrinted>2012-12-19T11:31:06Z</cp:lastPrinted>
  <dcterms:created xsi:type="dcterms:W3CDTF">2016-04-29T10:03:27Z</dcterms:created>
  <dcterms:modified xsi:type="dcterms:W3CDTF">2016-09-14T19:34:53Z</dcterms:modified>
</cp:coreProperties>
</file>