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8000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5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FEE7F2"/>
            </a:gs>
            <a:gs pos="36000">
              <a:srgbClr val="FAC77D">
                <a:alpha val="57000"/>
              </a:srgbClr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3.bp.blogspot.com/_Wj1_os2w55E/SLAFHrwG6kI/AAAAAAAABNQ/6SWLy_ScYio/s1600-h/LM522~Senza-titolo-Poster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3.bp.blogspot.com/_Wj1_os2w55E/SLAFHrwG6kI/AAAAAAAABNQ/6SWLy_ScYio/s400/LM522%7ESenza-titolo-Posters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Cris\AppData\Local\Microsoft\Windows\Temporary Internet Files\Content.Word\IMG_3656.jpg"/>
          <p:cNvPicPr/>
          <p:nvPr/>
        </p:nvPicPr>
        <p:blipFill>
          <a:blip r:embed="rId2" cstate="print"/>
          <a:srcRect l="5414" t="27575" r="6778" b="16777"/>
          <a:stretch>
            <a:fillRect/>
          </a:stretch>
        </p:blipFill>
        <p:spPr bwMode="auto">
          <a:xfrm>
            <a:off x="539552" y="2348880"/>
            <a:ext cx="8064896" cy="40324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00034" y="714356"/>
            <a:ext cx="7920880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69"/>
              </a:avLst>
            </a:prstTxWarp>
          </a:bodyPr>
          <a:lstStyle/>
          <a:p>
            <a:pPr algn="ctr" rtl="0"/>
            <a:r>
              <a:rPr lang="it-IT" sz="16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/>
                <a:latin typeface="Arial Black"/>
              </a:rPr>
              <a:t>PROGETTO VOLONTARIATO</a:t>
            </a:r>
            <a:endParaRPr lang="it-IT" sz="1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/>
              <a:latin typeface="Arial Black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221088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DODICESIMA EDIZIONE RACCOLTA VIVERI</a:t>
            </a:r>
            <a:endParaRPr kumimoji="0" lang="it-IT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PER I POVERI DELL’AMERICA LATINA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52120" y="2780928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</a:rPr>
              <a:t>A CAPONAGO</a:t>
            </a:r>
            <a:endParaRPr lang="it-IT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476672"/>
            <a:ext cx="77768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“… </a:t>
            </a:r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Le relazioni fra il microcosmo personale e il macrocosmo dell’umanità e del pianeta oggi devono essere intese in un duplice senso. 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Da un lato tutto ciò che accade nel mondo influenza la vita di ogni persona; 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dall’altro, 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ogni persona tiene nelle sue stesse mani una responsabilità unica e singolare nei confronti del FUTURO DELL’UMANITÀ. 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La scuola può e deve educare a questa consapevolezza e a questa responsabilità 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i bambini e gli adolescenti, in tutte le fasi della loro </a:t>
            </a:r>
            <a:r>
              <a:rPr lang="it-IT" sz="2800" dirty="0" err="1" smtClean="0">
                <a:solidFill>
                  <a:srgbClr val="FF0000"/>
                </a:solidFill>
                <a:latin typeface="Comic Sans MS" pitchFamily="66" charset="0"/>
              </a:rPr>
              <a:t>formazione…</a:t>
            </a:r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” 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(dalle INDICAZIONI NAZIONALI)</a:t>
            </a:r>
            <a:endParaRPr lang="it-IT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LOGGER_PHOTO_ID_5237691996193614402" descr="http://3.bp.blogspot.com/_Wj1_os2w55E/SLAFHrwG6kI/AAAAAAAABNQ/6SWLy_ScYio/s400/LM522%7ESenza-titolo-Post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932040" y="1484784"/>
            <a:ext cx="3700561" cy="369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323528" y="1124744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smtClean="0">
                <a:solidFill>
                  <a:srgbClr val="FF0000"/>
                </a:solidFill>
                <a:latin typeface="Comic Sans MS" pitchFamily="66" charset="0"/>
              </a:rPr>
              <a:t>TUTTI INSIEME PER UN PROGETTO </a:t>
            </a:r>
            <a:r>
              <a:rPr lang="it-IT" sz="5400" b="1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it-IT" sz="5400" b="1" dirty="0" smtClean="0">
                <a:solidFill>
                  <a:srgbClr val="FF0000"/>
                </a:solidFill>
                <a:latin typeface="Comic Sans MS" pitchFamily="66" charset="0"/>
              </a:rPr>
              <a:t> CUORE</a:t>
            </a:r>
            <a:r>
              <a:rPr lang="it-IT" sz="5400" b="1" dirty="0" smtClean="0">
                <a:solidFill>
                  <a:srgbClr val="FF0000"/>
                </a:solidFill>
              </a:rPr>
              <a:t>.</a:t>
            </a:r>
            <a:endParaRPr lang="it-IT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539552" y="620688"/>
            <a:ext cx="8229600" cy="237626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L’iniziativa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“RACCOLTA VIVERI”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fa parte del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it-IT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it-IT" sz="1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PROGETTO  SOLIDARIETA</a:t>
            </a:r>
            <a:r>
              <a:rPr kumimoji="0" lang="it-IT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2996952"/>
            <a:ext cx="882047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FINALITA’:</a:t>
            </a:r>
          </a:p>
          <a:p>
            <a:pPr>
              <a:buFont typeface="Arial" pitchFamily="34" charset="0"/>
              <a:buChar char="•"/>
            </a:pPr>
            <a:r>
              <a:rPr lang="it-IT" sz="2000" i="1" dirty="0" smtClean="0"/>
              <a:t>Diffondere la consapevolezza che i grandi problemi dell’attuale condizione umana possono essere affrontati e risolti attraverso una stretta collaborazione non solo fra le nazioni, ma anche fra le discipline e fra le culture.</a:t>
            </a:r>
          </a:p>
          <a:p>
            <a:pPr>
              <a:buFont typeface="Arial" pitchFamily="34" charset="0"/>
              <a:buChar char="•"/>
            </a:pPr>
            <a:r>
              <a:rPr lang="it-IT" sz="2000" i="1" dirty="0" smtClean="0"/>
              <a:t>Veicolare principi e valori che portino ad azioni consapevoli e liberamente scelte, attraverso proposte che guidino all’assunzione di comportamenti coerenti ed efficaci.</a:t>
            </a:r>
          </a:p>
          <a:p>
            <a:pPr>
              <a:buFont typeface="Arial" pitchFamily="34" charset="0"/>
              <a:buChar char="•"/>
            </a:pPr>
            <a:r>
              <a:rPr lang="it-IT" sz="2000" i="1" dirty="0" smtClean="0"/>
              <a:t>Promuovere l’assunzione di atteggiamenti e pratiche di disponibilità, cooperazione e solidarietà.</a:t>
            </a:r>
          </a:p>
          <a:p>
            <a:pPr>
              <a:buFont typeface="Arial" pitchFamily="34" charset="0"/>
              <a:buChar char="•"/>
            </a:pPr>
            <a:r>
              <a:rPr lang="it-IT" sz="2000" i="1" dirty="0" smtClean="0"/>
              <a:t>Porre le basi per l’esercizio della cittadinanza attiva.</a:t>
            </a:r>
          </a:p>
          <a:p>
            <a:pPr>
              <a:buFont typeface="Arial" pitchFamily="34" charset="0"/>
              <a:buChar char="•"/>
            </a:pPr>
            <a:r>
              <a:rPr lang="it-IT" sz="2000" i="1" dirty="0" smtClean="0"/>
              <a:t>Promuovere legami cooperativi e di aggregazione tra bambini e adulti.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51520" y="404664"/>
            <a:ext cx="828092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omic Sans MS" pitchFamily="66" charset="0"/>
              </a:rPr>
              <a:t>DA DODICI ANNI LA 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SCUOLA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CAPONAGO </a:t>
            </a:r>
            <a:r>
              <a:rPr lang="it-IT" sz="2800" dirty="0" smtClean="0">
                <a:latin typeface="Comic Sans MS" pitchFamily="66" charset="0"/>
              </a:rPr>
              <a:t>COLLABORA CON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L’OPERAZIONE MATO GROSSO (O.M. G.)</a:t>
            </a:r>
          </a:p>
          <a:p>
            <a:pPr algn="ctr"/>
            <a:endParaRPr lang="it-IT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it-IT" sz="2400" dirty="0" smtClean="0"/>
              <a:t>L'</a:t>
            </a:r>
            <a:r>
              <a:rPr lang="it-IT" sz="2400" dirty="0" err="1" smtClean="0"/>
              <a:t>O.M.G.</a:t>
            </a:r>
            <a:r>
              <a:rPr lang="it-IT" sz="2400" dirty="0" smtClean="0"/>
              <a:t> è un movimento che, attraverso il lavoro gratuito per i più poveri, offre a giovani e ragazzi la possibilità di numerose esperienze formative.</a:t>
            </a:r>
          </a:p>
          <a:p>
            <a:pPr algn="ctr"/>
            <a:r>
              <a:rPr lang="it-IT" sz="2400" dirty="0" smtClean="0"/>
              <a:t>Oggi l'OMG è presente in Perù in oltre 40 comunità, </a:t>
            </a:r>
          </a:p>
          <a:p>
            <a:pPr algn="ctr"/>
            <a:r>
              <a:rPr lang="it-IT" sz="2400" dirty="0" smtClean="0"/>
              <a:t>17 in Ecuador,9 in Bolivia e 12 in Brasile.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LA SCUOLA HA STABILITO UN GEMELLAGGIO CON LA COMUNITA’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CELEN, IN ECUADOR.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548680"/>
            <a:ext cx="417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A NATALE, con il </a:t>
            </a:r>
            <a:r>
              <a:rPr lang="it-IT" sz="2000" b="1" dirty="0" err="1" smtClean="0">
                <a:solidFill>
                  <a:srgbClr val="FF0000"/>
                </a:solidFill>
                <a:latin typeface="Comic Sans MS" pitchFamily="66" charset="0"/>
              </a:rPr>
              <a:t>mercatino…</a:t>
            </a:r>
            <a:endParaRPr lang="it-IT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Contribuiamo a sostenere economicamente i progetti  segnalati attraverso l’allestimento di una bancarella natalizia per la vendita di manufatti realizzati dagli alunni a scuola, a casa, in luoghi di pubblico incontro (oratorio, biblioteca …), coinvolgendo anche le famiglie e i singoli cittadini.</a:t>
            </a:r>
            <a:endParaRPr lang="it-IT" sz="2000" dirty="0">
              <a:latin typeface="Comic Sans MS" pitchFamily="66" charset="0"/>
            </a:endParaRPr>
          </a:p>
        </p:txBody>
      </p:sp>
      <p:pic>
        <p:nvPicPr>
          <p:cNvPr id="17411" name="Picture 3" descr="E:\SCUOLA 2014-2015 classe 3\FOTO CLASSE TERZA 14 15\MERCATINO 2014\CELLULARE 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3240360" cy="24302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7412" name="Picture 4" descr="E:\SCUOLA 2014-2015 classe 3\FOTO CLASSE TERZA 14 15\MERCATINO 2014\CELLULARE 034.jpg"/>
          <p:cNvPicPr>
            <a:picLocks noChangeAspect="1" noChangeArrowheads="1"/>
          </p:cNvPicPr>
          <p:nvPr/>
        </p:nvPicPr>
        <p:blipFill>
          <a:blip r:embed="rId3" cstate="print"/>
          <a:srcRect l="6944" r="18056" b="11111"/>
          <a:stretch>
            <a:fillRect/>
          </a:stretch>
        </p:blipFill>
        <p:spPr bwMode="auto">
          <a:xfrm>
            <a:off x="4644008" y="3212976"/>
            <a:ext cx="3888432" cy="34563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7410" name="Picture 2" descr="E:\SCUOLA 2014-2015 classe 3\FOTO CLASSE TERZA 14 15\MERCATINO 2014\CELLULARE 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0628">
            <a:off x="5189882" y="387543"/>
            <a:ext cx="3610892" cy="302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620689"/>
            <a:ext cx="6912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IN  PRIMAVERA  ORGANIZZIAMO  …</a:t>
            </a:r>
          </a:p>
          <a:p>
            <a:pPr algn="ctr"/>
            <a:endParaRPr lang="it-IT" dirty="0" smtClean="0">
              <a:latin typeface="Comic Sans MS" pitchFamily="66" charset="0"/>
            </a:endParaRPr>
          </a:p>
          <a:p>
            <a:pPr algn="ctr"/>
            <a:endParaRPr lang="it-IT" dirty="0" smtClean="0">
              <a:latin typeface="Comic Sans MS" pitchFamily="66" charset="0"/>
            </a:endParaRPr>
          </a:p>
          <a:p>
            <a:pPr algn="ctr"/>
            <a:r>
              <a:rPr lang="it-IT" sz="6600" dirty="0" smtClean="0">
                <a:solidFill>
                  <a:srgbClr val="FF0000"/>
                </a:solidFill>
                <a:latin typeface="Comic Sans MS" pitchFamily="66" charset="0"/>
              </a:rPr>
              <a:t>LA RACCOLTA VIVERI</a:t>
            </a:r>
          </a:p>
          <a:p>
            <a:pPr algn="ctr"/>
            <a:endParaRPr lang="it-IT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DA INVIARE IN PERU’.</a:t>
            </a:r>
          </a:p>
        </p:txBody>
      </p:sp>
      <p:pic>
        <p:nvPicPr>
          <p:cNvPr id="1843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 l="6750" t="4365"/>
          <a:stretch>
            <a:fillRect/>
          </a:stretch>
        </p:blipFill>
        <p:spPr bwMode="auto">
          <a:xfrm>
            <a:off x="4860032" y="3501008"/>
            <a:ext cx="3979168" cy="31550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332656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8000"/>
                </a:solidFill>
                <a:latin typeface="Comic Sans MS" pitchFamily="66" charset="0"/>
              </a:rPr>
              <a:t>COSI’, UN SABATO POMERIGGIO </a:t>
            </a:r>
            <a:r>
              <a:rPr lang="it-IT" sz="2000" dirty="0" err="1" smtClean="0">
                <a:solidFill>
                  <a:srgbClr val="008000"/>
                </a:solidFill>
                <a:latin typeface="Comic Sans MS" pitchFamily="66" charset="0"/>
              </a:rPr>
              <a:t>DI</a:t>
            </a:r>
            <a:r>
              <a:rPr lang="it-IT" sz="2000" dirty="0" smtClean="0">
                <a:solidFill>
                  <a:srgbClr val="008000"/>
                </a:solidFill>
                <a:latin typeface="Comic Sans MS" pitchFamily="66" charset="0"/>
              </a:rPr>
              <a:t> PRIMAVERA, LE VIE </a:t>
            </a:r>
          </a:p>
          <a:p>
            <a:r>
              <a:rPr lang="it-IT" sz="2000" dirty="0" err="1" smtClean="0">
                <a:solidFill>
                  <a:srgbClr val="008000"/>
                </a:solidFill>
                <a:latin typeface="Comic Sans MS" pitchFamily="66" charset="0"/>
              </a:rPr>
              <a:t>DI</a:t>
            </a:r>
            <a:r>
              <a:rPr lang="it-IT" sz="2000" dirty="0" smtClean="0">
                <a:solidFill>
                  <a:srgbClr val="008000"/>
                </a:solidFill>
                <a:latin typeface="Comic Sans MS" pitchFamily="66" charset="0"/>
              </a:rPr>
              <a:t> CAPONAGO </a:t>
            </a:r>
          </a:p>
          <a:p>
            <a:r>
              <a:rPr lang="it-IT" sz="2000" dirty="0" smtClean="0">
                <a:solidFill>
                  <a:srgbClr val="008000"/>
                </a:solidFill>
                <a:latin typeface="Comic Sans MS" pitchFamily="66" charset="0"/>
              </a:rPr>
              <a:t>SI RIEMPIONO </a:t>
            </a:r>
          </a:p>
          <a:p>
            <a:r>
              <a:rPr lang="it-IT" sz="2000" dirty="0" err="1" smtClean="0">
                <a:solidFill>
                  <a:srgbClr val="008000"/>
                </a:solidFill>
                <a:latin typeface="Comic Sans MS" pitchFamily="66" charset="0"/>
              </a:rPr>
              <a:t>DI</a:t>
            </a:r>
            <a:r>
              <a:rPr lang="it-IT" sz="2000" dirty="0" smtClean="0">
                <a:solidFill>
                  <a:srgbClr val="008000"/>
                </a:solidFill>
                <a:latin typeface="Comic Sans MS" pitchFamily="66" charset="0"/>
              </a:rPr>
              <a:t> BAMBINE E BAMBINI, RAGAZZI E RAGAZZE, QUALCHE GENITORE, QUALCHE INSEGNATE.</a:t>
            </a:r>
          </a:p>
          <a:p>
            <a:endParaRPr lang="it-IT" sz="20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it-IT" sz="2000" dirty="0" smtClean="0">
                <a:solidFill>
                  <a:srgbClr val="008000"/>
                </a:solidFill>
                <a:latin typeface="Comic Sans MS" pitchFamily="66" charset="0"/>
              </a:rPr>
              <a:t>CON TANTA ALLEGRIA  PORTANO  I SACCHETTI A TUTTI  GLI ABITANTI DEL </a:t>
            </a:r>
            <a:r>
              <a:rPr lang="it-IT" sz="2000" dirty="0" err="1" smtClean="0">
                <a:solidFill>
                  <a:srgbClr val="008000"/>
                </a:solidFill>
                <a:latin typeface="Comic Sans MS" pitchFamily="66" charset="0"/>
              </a:rPr>
              <a:t>PAESE…</a:t>
            </a:r>
            <a:r>
              <a:rPr lang="it-IT" sz="2000" dirty="0" smtClean="0">
                <a:solidFill>
                  <a:srgbClr val="008000"/>
                </a:solidFill>
                <a:latin typeface="Comic Sans MS" pitchFamily="66" charset="0"/>
              </a:rPr>
              <a:t>.</a:t>
            </a:r>
            <a:endParaRPr lang="it-IT" sz="2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4" name="Immagine 3" descr="C:\Users\Cris\AppData\Local\Microsoft\Windows\Temporary Internet Files\Content.Word\IMG_3616.jpg"/>
          <p:cNvPicPr/>
          <p:nvPr/>
        </p:nvPicPr>
        <p:blipFill>
          <a:blip r:embed="rId2" cstate="print"/>
          <a:srcRect l="12153" t="11480" r="17225"/>
          <a:stretch>
            <a:fillRect/>
          </a:stretch>
        </p:blipFill>
        <p:spPr bwMode="auto">
          <a:xfrm>
            <a:off x="5292080" y="3501008"/>
            <a:ext cx="3168352" cy="2716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magine 5" descr="C:\Users\Cris\AppData\Local\Microsoft\Windows\Temporary Internet Files\Content.Word\IMG_3617.jpg"/>
          <p:cNvPicPr/>
          <p:nvPr/>
        </p:nvPicPr>
        <p:blipFill>
          <a:blip r:embed="rId3" cstate="print"/>
          <a:srcRect t="40199" r="7716"/>
          <a:stretch>
            <a:fillRect/>
          </a:stretch>
        </p:blipFill>
        <p:spPr bwMode="auto">
          <a:xfrm>
            <a:off x="467544" y="4653136"/>
            <a:ext cx="4464496" cy="198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mmagine 6" descr="C:\Users\Cris\AppData\Local\Microsoft\Windows\Temporary Internet Files\Content.Word\IMG_3619.jpg"/>
          <p:cNvPicPr/>
          <p:nvPr/>
        </p:nvPicPr>
        <p:blipFill>
          <a:blip r:embed="rId4" cstate="print"/>
          <a:srcRect l="10392" t="25748" b="6146"/>
          <a:stretch>
            <a:fillRect/>
          </a:stretch>
        </p:blipFill>
        <p:spPr bwMode="auto">
          <a:xfrm>
            <a:off x="4499992" y="908720"/>
            <a:ext cx="4104456" cy="223224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500042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IL SABATO </a:t>
            </a:r>
            <a:r>
              <a:rPr lang="it-IT" sz="2400" b="1" dirty="0" err="1" smtClean="0">
                <a:solidFill>
                  <a:srgbClr val="00B050"/>
                </a:solidFill>
                <a:latin typeface="Comic Sans MS" pitchFamily="66" charset="0"/>
              </a:rPr>
              <a:t>SUCCESSIVO…</a:t>
            </a:r>
            <a:endParaRPr lang="it-IT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it-IT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BAMBINI E RAGAZZI SPERANZOSI PASSANO </a:t>
            </a:r>
            <a:r>
              <a:rPr lang="it-IT" sz="2400" b="1" dirty="0" err="1" smtClean="0">
                <a:solidFill>
                  <a:srgbClr val="00B050"/>
                </a:solidFill>
                <a:latin typeface="Comic Sans MS" pitchFamily="66" charset="0"/>
              </a:rPr>
              <a:t>DI</a:t>
            </a: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 CASA IN CASA PER LA RACCOLTA DEI VIVERI OFFERTI.</a:t>
            </a:r>
            <a:endParaRPr lang="it-IT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" name="Immagine 2" descr="C:\Users\Cris\AppData\Local\Microsoft\Windows\Temporary Internet Files\Content.Word\IMG_3652.jpg"/>
          <p:cNvPicPr/>
          <p:nvPr/>
        </p:nvPicPr>
        <p:blipFill>
          <a:blip r:embed="rId2" cstate="print"/>
          <a:srcRect t="12240" b="18519"/>
          <a:stretch>
            <a:fillRect/>
          </a:stretch>
        </p:blipFill>
        <p:spPr bwMode="auto">
          <a:xfrm>
            <a:off x="467544" y="3717032"/>
            <a:ext cx="3625840" cy="273630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Immagine 3" descr="C:\Users\Cris\AppData\Local\Microsoft\Windows\Temporary Internet Files\Content.Word\IMG_3653.jpg"/>
          <p:cNvPicPr/>
          <p:nvPr/>
        </p:nvPicPr>
        <p:blipFill>
          <a:blip r:embed="rId3" cstate="print"/>
          <a:srcRect l="21396" t="27778" r="15782" b="8025"/>
          <a:stretch>
            <a:fillRect/>
          </a:stretch>
        </p:blipFill>
        <p:spPr bwMode="auto">
          <a:xfrm>
            <a:off x="6228184" y="980728"/>
            <a:ext cx="2664296" cy="187299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mmagine 4" descr="C:\Users\Cris\AppData\Local\Microsoft\Windows\Temporary Internet Files\Content.Word\IMG_36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3303680" cy="285558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6662" b="4190"/>
          <a:stretch>
            <a:fillRect/>
          </a:stretch>
        </p:blipFill>
        <p:spPr bwMode="auto">
          <a:xfrm>
            <a:off x="5220072" y="3068960"/>
            <a:ext cx="3110088" cy="352839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766" r="7552"/>
          <a:stretch>
            <a:fillRect/>
          </a:stretch>
        </p:blipFill>
        <p:spPr bwMode="auto">
          <a:xfrm>
            <a:off x="611560" y="3356992"/>
            <a:ext cx="3672408" cy="321297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3851920" y="476672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POI, IN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ORATORIO…</a:t>
            </a:r>
            <a:endParaRPr lang="it-IT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it-IT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TUTTI INTENTI  A SMISTARE I VIVERI PER RIEMPIRE I FURGONI CON I PACCHI BEN SIGILLATI.</a:t>
            </a:r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Immagine 5" descr="C:\Users\Cris\AppData\Local\Microsoft\Windows\Temporary Internet Files\Content.Word\IMG_36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60843">
            <a:off x="746476" y="635283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446</Words>
  <Application>Microsoft Office PowerPoint</Application>
  <PresentationFormat>Presentazione su schermo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</dc:creator>
  <cp:lastModifiedBy>SciuraPina</cp:lastModifiedBy>
  <cp:revision>23</cp:revision>
  <dcterms:created xsi:type="dcterms:W3CDTF">2017-03-15T16:03:06Z</dcterms:created>
  <dcterms:modified xsi:type="dcterms:W3CDTF">2017-03-27T16:46:47Z</dcterms:modified>
</cp:coreProperties>
</file>